
<file path=[Content_Types].xml><?xml version="1.0" encoding="utf-8"?>
<Types xmlns="http://schemas.openxmlformats.org/package/2006/content-types">
  <Default Extension="fntdata" ContentType="application/x-fontdata"/>
  <Default Extension="gif" ContentType="image/gif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71" r:id="rId1"/>
    <p:sldMasterId id="2147483672" r:id="rId2"/>
  </p:sldMasterIdLst>
  <p:notesMasterIdLst>
    <p:notesMasterId r:id="rId15"/>
  </p:notes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36576000" cy="10287000"/>
  <p:notesSz cx="6858000" cy="9144000"/>
  <p:embeddedFontLst>
    <p:embeddedFont>
      <p:font typeface="Montserrat" panose="00000500000000000000" pitchFamily="2" charset="-52"/>
      <p:regular r:id="rId16"/>
      <p:bold r:id="rId17"/>
      <p:italic r:id="rId18"/>
      <p:boldItalic r:id="rId19"/>
    </p:embeddedFont>
    <p:embeddedFont>
      <p:font typeface="Montserrat SemiBold" panose="00000700000000000000" pitchFamily="2" charset="-52"/>
      <p:regular r:id="rId20"/>
      <p:bold r:id="rId21"/>
      <p:italic r:id="rId22"/>
      <p:boldItalic r:id="rId23"/>
    </p:embeddedFont>
    <p:embeddedFont>
      <p:font typeface="Roboto" panose="02000000000000000000" pitchFamily="2" charset="0"/>
      <p:regular r:id="rId24"/>
      <p:bold r:id="rId25"/>
      <p:italic r:id="rId26"/>
      <p:boldItalic r:id="rId27"/>
    </p:embeddedFont>
    <p:embeddedFont>
      <p:font typeface="Roboto ExtraBold" panose="020B0604020202020204" charset="0"/>
      <p:bold r:id="rId28"/>
      <p:boldItalic r:id="rId29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269">
          <p15:clr>
            <a:srgbClr val="747775"/>
          </p15:clr>
        </p15:guide>
        <p15:guide id="2" pos="1134">
          <p15:clr>
            <a:srgbClr val="747775"/>
          </p15:clr>
        </p15:guide>
        <p15:guide id="3" pos="21867">
          <p15:clr>
            <a:srgbClr val="747775"/>
          </p15:clr>
        </p15:guide>
        <p15:guide id="4" orient="horz" pos="322">
          <p15:clr>
            <a:srgbClr val="747775"/>
          </p15:clr>
        </p15:guide>
        <p15:guide id="5" orient="horz" pos="227">
          <p15:clr>
            <a:srgbClr val="747775"/>
          </p15:clr>
        </p15:guide>
        <p15:guide id="7" orient="horz" pos="1473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48A7759E-CA3B-4B17-BA93-0BCE3101D688}">
  <a:tblStyle styleId="{48A7759E-CA3B-4B17-BA93-0BCE3101D688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/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33" d="100"/>
          <a:sy n="33" d="100"/>
        </p:scale>
        <p:origin x="111" y="1179"/>
      </p:cViewPr>
      <p:guideLst>
        <p:guide orient="horz" pos="1269"/>
        <p:guide pos="1134"/>
        <p:guide pos="21867"/>
        <p:guide orient="horz" pos="322"/>
        <p:guide orient="horz" pos="227"/>
        <p:guide orient="horz" pos="1473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font" Target="fonts/font3.fntdata"/><Relationship Id="rId26" Type="http://schemas.openxmlformats.org/officeDocument/2006/relationships/font" Target="fonts/font11.fntdata"/><Relationship Id="rId3" Type="http://schemas.openxmlformats.org/officeDocument/2006/relationships/slide" Target="slides/slide1.xml"/><Relationship Id="rId21" Type="http://schemas.openxmlformats.org/officeDocument/2006/relationships/font" Target="fonts/font6.fntdata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font" Target="fonts/font2.fntdata"/><Relationship Id="rId25" Type="http://schemas.openxmlformats.org/officeDocument/2006/relationships/font" Target="fonts/font10.fntdata"/><Relationship Id="rId33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font" Target="fonts/font1.fntdata"/><Relationship Id="rId20" Type="http://schemas.openxmlformats.org/officeDocument/2006/relationships/font" Target="fonts/font5.fntdata"/><Relationship Id="rId29" Type="http://schemas.openxmlformats.org/officeDocument/2006/relationships/font" Target="fonts/font14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font" Target="fonts/font9.fntdata"/><Relationship Id="rId32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23" Type="http://schemas.openxmlformats.org/officeDocument/2006/relationships/font" Target="fonts/font8.fntdata"/><Relationship Id="rId28" Type="http://schemas.openxmlformats.org/officeDocument/2006/relationships/font" Target="fonts/font13.fntdata"/><Relationship Id="rId10" Type="http://schemas.openxmlformats.org/officeDocument/2006/relationships/slide" Target="slides/slide8.xml"/><Relationship Id="rId19" Type="http://schemas.openxmlformats.org/officeDocument/2006/relationships/font" Target="fonts/font4.fntdata"/><Relationship Id="rId31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font" Target="fonts/font7.fntdata"/><Relationship Id="rId27" Type="http://schemas.openxmlformats.org/officeDocument/2006/relationships/font" Target="fonts/font12.fntdata"/><Relationship Id="rId30" Type="http://schemas.openxmlformats.org/officeDocument/2006/relationships/presProps" Target="presProps.xml"/><Relationship Id="rId8" Type="http://schemas.openxmlformats.org/officeDocument/2006/relationships/slide" Target="slides/slide6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-2666737" y="685800"/>
            <a:ext cx="12192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Google Shape;132;g36d10546a34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-2667000" y="685800"/>
            <a:ext cx="1219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3" name="Google Shape;133;g36d10546a34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Google Shape;151;g362ee77f65e_0_20:notes"/>
          <p:cNvSpPr>
            <a:spLocks noGrp="1" noRot="1" noChangeAspect="1"/>
          </p:cNvSpPr>
          <p:nvPr>
            <p:ph type="sldImg" idx="2"/>
          </p:nvPr>
        </p:nvSpPr>
        <p:spPr>
          <a:xfrm>
            <a:off x="-2666700" y="685800"/>
            <a:ext cx="1219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2" name="Google Shape;152;g362ee77f65e_0_2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" name="Google Shape;316;g33d6c4b2678_5_352:notes"/>
          <p:cNvSpPr>
            <a:spLocks noGrp="1" noRot="1" noChangeAspect="1"/>
          </p:cNvSpPr>
          <p:nvPr>
            <p:ph type="sldImg" idx="2"/>
          </p:nvPr>
        </p:nvSpPr>
        <p:spPr>
          <a:xfrm>
            <a:off x="-2666700" y="685800"/>
            <a:ext cx="1219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17" name="Google Shape;317;g33d6c4b2678_5_35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9" name="Google Shape;379;g362ed976adf_11_5:notes"/>
          <p:cNvSpPr>
            <a:spLocks noGrp="1" noRot="1" noChangeAspect="1"/>
          </p:cNvSpPr>
          <p:nvPr>
            <p:ph type="sldImg" idx="2"/>
          </p:nvPr>
        </p:nvSpPr>
        <p:spPr>
          <a:xfrm>
            <a:off x="-2666700" y="685800"/>
            <a:ext cx="1219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0" name="Google Shape;380;g362ed976adf_11_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5" name="Google Shape;455;g36e36b2b7b1_2_7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56" name="Google Shape;456;g36e36b2b7b1_2_75:notes"/>
          <p:cNvSpPr>
            <a:spLocks noGrp="1" noRot="1" noChangeAspect="1"/>
          </p:cNvSpPr>
          <p:nvPr>
            <p:ph type="sldImg" idx="2"/>
          </p:nvPr>
        </p:nvSpPr>
        <p:spPr>
          <a:xfrm>
            <a:off x="-1142887" y="685800"/>
            <a:ext cx="914445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2" name="Google Shape;492;g33d6c4b2678_6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-2667000" y="685800"/>
            <a:ext cx="1219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93" name="Google Shape;493;g33d6c4b2678_6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1" name="Google Shape;561;g33d6c4b2678_3_305:notes"/>
          <p:cNvSpPr>
            <a:spLocks noGrp="1" noRot="1" noChangeAspect="1"/>
          </p:cNvSpPr>
          <p:nvPr>
            <p:ph type="sldImg" idx="2"/>
          </p:nvPr>
        </p:nvSpPr>
        <p:spPr>
          <a:xfrm>
            <a:off x="-2666700" y="685800"/>
            <a:ext cx="1219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62" name="Google Shape;562;g33d6c4b2678_3_30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0" name="Google Shape;600;g362df3d8e78_0_894:notes"/>
          <p:cNvSpPr>
            <a:spLocks noGrp="1" noRot="1" noChangeAspect="1"/>
          </p:cNvSpPr>
          <p:nvPr>
            <p:ph type="sldImg" idx="2"/>
          </p:nvPr>
        </p:nvSpPr>
        <p:spPr>
          <a:xfrm>
            <a:off x="-2666700" y="685800"/>
            <a:ext cx="1219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01" name="Google Shape;601;g362df3d8e78_0_89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1" name="Google Shape;671;g362df3d8e78_0_381:notes"/>
          <p:cNvSpPr>
            <a:spLocks noGrp="1" noRot="1" noChangeAspect="1"/>
          </p:cNvSpPr>
          <p:nvPr>
            <p:ph type="sldImg" idx="2"/>
          </p:nvPr>
        </p:nvSpPr>
        <p:spPr>
          <a:xfrm>
            <a:off x="-2666700" y="685800"/>
            <a:ext cx="1219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72" name="Google Shape;672;g362df3d8e78_0_38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9" name="Google Shape;719;g36d7d37aad9_0_84:notes"/>
          <p:cNvSpPr>
            <a:spLocks noGrp="1" noRot="1" noChangeAspect="1"/>
          </p:cNvSpPr>
          <p:nvPr>
            <p:ph type="sldImg" idx="2"/>
          </p:nvPr>
        </p:nvSpPr>
        <p:spPr>
          <a:xfrm>
            <a:off x="-2666700" y="685800"/>
            <a:ext cx="1219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20" name="Google Shape;720;g36d7d37aad9_0_8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2" name="Google Shape;752;g36d7d37aad9_0_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-2666700" y="685800"/>
            <a:ext cx="1219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53" name="Google Shape;753;g36d7d37aad9_0_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7" name="Google Shape;827;g36e36b2b7b1_0_687:notes"/>
          <p:cNvSpPr>
            <a:spLocks noGrp="1" noRot="1" noChangeAspect="1"/>
          </p:cNvSpPr>
          <p:nvPr>
            <p:ph type="sldImg" idx="2"/>
          </p:nvPr>
        </p:nvSpPr>
        <p:spPr>
          <a:xfrm>
            <a:off x="-2667000" y="685800"/>
            <a:ext cx="1219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28" name="Google Shape;828;g36e36b2b7b1_0_68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1246833" y="1489150"/>
            <a:ext cx="34082400" cy="4105200"/>
          </a:xfrm>
          <a:prstGeom prst="rect">
            <a:avLst/>
          </a:prstGeom>
        </p:spPr>
        <p:txBody>
          <a:bodyPr spcFirstLastPara="1" wrap="square" lIns="304750" tIns="304750" rIns="304750" bIns="304750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7300"/>
              <a:buNone/>
              <a:defRPr sz="17300"/>
            </a:lvl1pPr>
            <a:lvl2pPr lvl="1" algn="ctr">
              <a:spcBef>
                <a:spcPts val="0"/>
              </a:spcBef>
              <a:spcAft>
                <a:spcPts val="0"/>
              </a:spcAft>
              <a:buSzPts val="17300"/>
              <a:buNone/>
              <a:defRPr sz="17300"/>
            </a:lvl2pPr>
            <a:lvl3pPr lvl="2" algn="ctr">
              <a:spcBef>
                <a:spcPts val="0"/>
              </a:spcBef>
              <a:spcAft>
                <a:spcPts val="0"/>
              </a:spcAft>
              <a:buSzPts val="17300"/>
              <a:buNone/>
              <a:defRPr sz="17300"/>
            </a:lvl3pPr>
            <a:lvl4pPr lvl="3" algn="ctr">
              <a:spcBef>
                <a:spcPts val="0"/>
              </a:spcBef>
              <a:spcAft>
                <a:spcPts val="0"/>
              </a:spcAft>
              <a:buSzPts val="17300"/>
              <a:buNone/>
              <a:defRPr sz="17300"/>
            </a:lvl4pPr>
            <a:lvl5pPr lvl="4" algn="ctr">
              <a:spcBef>
                <a:spcPts val="0"/>
              </a:spcBef>
              <a:spcAft>
                <a:spcPts val="0"/>
              </a:spcAft>
              <a:buSzPts val="17300"/>
              <a:buNone/>
              <a:defRPr sz="17300"/>
            </a:lvl5pPr>
            <a:lvl6pPr lvl="5" algn="ctr">
              <a:spcBef>
                <a:spcPts val="0"/>
              </a:spcBef>
              <a:spcAft>
                <a:spcPts val="0"/>
              </a:spcAft>
              <a:buSzPts val="17300"/>
              <a:buNone/>
              <a:defRPr sz="17300"/>
            </a:lvl6pPr>
            <a:lvl7pPr lvl="6" algn="ctr">
              <a:spcBef>
                <a:spcPts val="0"/>
              </a:spcBef>
              <a:spcAft>
                <a:spcPts val="0"/>
              </a:spcAft>
              <a:buSzPts val="17300"/>
              <a:buNone/>
              <a:defRPr sz="17300"/>
            </a:lvl7pPr>
            <a:lvl8pPr lvl="7" algn="ctr">
              <a:spcBef>
                <a:spcPts val="0"/>
              </a:spcBef>
              <a:spcAft>
                <a:spcPts val="0"/>
              </a:spcAft>
              <a:buSzPts val="17300"/>
              <a:buNone/>
              <a:defRPr sz="17300"/>
            </a:lvl8pPr>
            <a:lvl9pPr lvl="8" algn="ctr">
              <a:spcBef>
                <a:spcPts val="0"/>
              </a:spcBef>
              <a:spcAft>
                <a:spcPts val="0"/>
              </a:spcAft>
              <a:buSzPts val="17300"/>
              <a:buNone/>
              <a:defRPr sz="17300"/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1246800" y="5668250"/>
            <a:ext cx="34082400" cy="1585200"/>
          </a:xfrm>
          <a:prstGeom prst="rect">
            <a:avLst/>
          </a:prstGeom>
        </p:spPr>
        <p:txBody>
          <a:bodyPr spcFirstLastPara="1" wrap="square" lIns="304750" tIns="304750" rIns="304750" bIns="304750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9300"/>
              <a:buNone/>
              <a:defRPr sz="93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9300"/>
              <a:buNone/>
              <a:defRPr sz="93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9300"/>
              <a:buNone/>
              <a:defRPr sz="93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9300"/>
              <a:buNone/>
              <a:defRPr sz="93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9300"/>
              <a:buNone/>
              <a:defRPr sz="93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9300"/>
              <a:buNone/>
              <a:defRPr sz="93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9300"/>
              <a:buNone/>
              <a:defRPr sz="93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9300"/>
              <a:buNone/>
              <a:defRPr sz="93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9300"/>
              <a:buNone/>
              <a:defRPr sz="9300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ldNum" idx="12"/>
          </p:nvPr>
        </p:nvSpPr>
        <p:spPr>
          <a:xfrm>
            <a:off x="33889831" y="9326434"/>
            <a:ext cx="2194800" cy="787200"/>
          </a:xfrm>
          <a:prstGeom prst="rect">
            <a:avLst/>
          </a:prstGeom>
        </p:spPr>
        <p:txBody>
          <a:bodyPr spcFirstLastPara="1" wrap="square" lIns="304750" tIns="304750" rIns="304750" bIns="304750" anchor="ctr" anchorCtr="0">
            <a:normAutofit fontScale="40000" lnSpcReduction="20000"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>
            <a:spLocks noGrp="1"/>
          </p:cNvSpPr>
          <p:nvPr>
            <p:ph type="title"/>
          </p:nvPr>
        </p:nvSpPr>
        <p:spPr>
          <a:xfrm>
            <a:off x="1246800" y="4301700"/>
            <a:ext cx="34082400" cy="1683600"/>
          </a:xfrm>
          <a:prstGeom prst="rect">
            <a:avLst/>
          </a:prstGeom>
        </p:spPr>
        <p:txBody>
          <a:bodyPr spcFirstLastPara="1" wrap="square" lIns="304750" tIns="304750" rIns="304750" bIns="30475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sldNum" idx="12"/>
          </p:nvPr>
        </p:nvSpPr>
        <p:spPr>
          <a:xfrm>
            <a:off x="33889831" y="9326434"/>
            <a:ext cx="2194800" cy="787200"/>
          </a:xfrm>
          <a:prstGeom prst="rect">
            <a:avLst/>
          </a:prstGeom>
        </p:spPr>
        <p:txBody>
          <a:bodyPr spcFirstLastPara="1" wrap="square" lIns="304750" tIns="304750" rIns="304750" bIns="304750" anchor="ctr" anchorCtr="0">
            <a:normAutofit fontScale="40000" lnSpcReduction="20000"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1246800" y="890050"/>
            <a:ext cx="34082400" cy="1145400"/>
          </a:xfrm>
          <a:prstGeom prst="rect">
            <a:avLst/>
          </a:prstGeom>
        </p:spPr>
        <p:txBody>
          <a:bodyPr spcFirstLastPara="1" wrap="square" lIns="304750" tIns="304750" rIns="304750" bIns="304750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93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93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93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93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93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93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93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93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93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1246800" y="2304950"/>
            <a:ext cx="34082400" cy="6832800"/>
          </a:xfrm>
          <a:prstGeom prst="rect">
            <a:avLst/>
          </a:prstGeom>
        </p:spPr>
        <p:txBody>
          <a:bodyPr spcFirstLastPara="1" wrap="square" lIns="304750" tIns="304750" rIns="304750" bIns="304750" anchor="t" anchorCtr="0">
            <a:normAutofit/>
          </a:bodyPr>
          <a:lstStyle>
            <a:lvl1pPr marL="457200" lvl="0" indent="-609600">
              <a:spcBef>
                <a:spcPts val="0"/>
              </a:spcBef>
              <a:spcAft>
                <a:spcPts val="0"/>
              </a:spcAft>
              <a:buSzPts val="6000"/>
              <a:buChar char="●"/>
              <a:defRPr/>
            </a:lvl1pPr>
            <a:lvl2pPr marL="914400" lvl="1" indent="-527050">
              <a:spcBef>
                <a:spcPts val="0"/>
              </a:spcBef>
              <a:spcAft>
                <a:spcPts val="0"/>
              </a:spcAft>
              <a:buSzPts val="4700"/>
              <a:buChar char="○"/>
              <a:defRPr/>
            </a:lvl2pPr>
            <a:lvl3pPr marL="1371600" lvl="2" indent="-527050">
              <a:spcBef>
                <a:spcPts val="0"/>
              </a:spcBef>
              <a:spcAft>
                <a:spcPts val="0"/>
              </a:spcAft>
              <a:buSzPts val="4700"/>
              <a:buChar char="■"/>
              <a:defRPr/>
            </a:lvl3pPr>
            <a:lvl4pPr marL="1828800" lvl="3" indent="-527050">
              <a:spcBef>
                <a:spcPts val="0"/>
              </a:spcBef>
              <a:spcAft>
                <a:spcPts val="0"/>
              </a:spcAft>
              <a:buSzPts val="4700"/>
              <a:buChar char="●"/>
              <a:defRPr/>
            </a:lvl4pPr>
            <a:lvl5pPr marL="2286000" lvl="4" indent="-527050">
              <a:spcBef>
                <a:spcPts val="0"/>
              </a:spcBef>
              <a:spcAft>
                <a:spcPts val="0"/>
              </a:spcAft>
              <a:buSzPts val="4700"/>
              <a:buChar char="○"/>
              <a:defRPr/>
            </a:lvl5pPr>
            <a:lvl6pPr marL="2743200" lvl="5" indent="-527050">
              <a:spcBef>
                <a:spcPts val="0"/>
              </a:spcBef>
              <a:spcAft>
                <a:spcPts val="0"/>
              </a:spcAft>
              <a:buSzPts val="4700"/>
              <a:buChar char="■"/>
              <a:defRPr/>
            </a:lvl6pPr>
            <a:lvl7pPr marL="3200400" lvl="6" indent="-527050">
              <a:spcBef>
                <a:spcPts val="0"/>
              </a:spcBef>
              <a:spcAft>
                <a:spcPts val="0"/>
              </a:spcAft>
              <a:buSzPts val="4700"/>
              <a:buChar char="●"/>
              <a:defRPr/>
            </a:lvl7pPr>
            <a:lvl8pPr marL="3657600" lvl="7" indent="-527050">
              <a:spcBef>
                <a:spcPts val="0"/>
              </a:spcBef>
              <a:spcAft>
                <a:spcPts val="0"/>
              </a:spcAft>
              <a:buSzPts val="4700"/>
              <a:buChar char="○"/>
              <a:defRPr/>
            </a:lvl8pPr>
            <a:lvl9pPr marL="4114800" lvl="8" indent="-527050">
              <a:spcBef>
                <a:spcPts val="0"/>
              </a:spcBef>
              <a:spcAft>
                <a:spcPts val="0"/>
              </a:spcAft>
              <a:buSzPts val="4700"/>
              <a:buChar char="■"/>
              <a:defRPr/>
            </a:lvl9pPr>
          </a:lstStyle>
          <a:p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sldNum" idx="12"/>
          </p:nvPr>
        </p:nvSpPr>
        <p:spPr>
          <a:xfrm>
            <a:off x="33889831" y="9326434"/>
            <a:ext cx="2194800" cy="787200"/>
          </a:xfrm>
          <a:prstGeom prst="rect">
            <a:avLst/>
          </a:prstGeom>
        </p:spPr>
        <p:txBody>
          <a:bodyPr spcFirstLastPara="1" wrap="square" lIns="304750" tIns="304750" rIns="304750" bIns="304750" anchor="ctr" anchorCtr="0">
            <a:normAutofit fontScale="40000" lnSpcReduction="20000"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>
            <a:spLocks noGrp="1"/>
          </p:cNvSpPr>
          <p:nvPr>
            <p:ph type="title"/>
          </p:nvPr>
        </p:nvSpPr>
        <p:spPr>
          <a:xfrm>
            <a:off x="1246800" y="890050"/>
            <a:ext cx="34082400" cy="1145400"/>
          </a:xfrm>
          <a:prstGeom prst="rect">
            <a:avLst/>
          </a:prstGeom>
        </p:spPr>
        <p:txBody>
          <a:bodyPr spcFirstLastPara="1" wrap="square" lIns="304750" tIns="304750" rIns="304750" bIns="304750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93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93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93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93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93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93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93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93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93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5"/>
          <p:cNvSpPr txBox="1">
            <a:spLocks noGrp="1"/>
          </p:cNvSpPr>
          <p:nvPr>
            <p:ph type="body" idx="1"/>
          </p:nvPr>
        </p:nvSpPr>
        <p:spPr>
          <a:xfrm>
            <a:off x="1246800" y="2304950"/>
            <a:ext cx="15999600" cy="6832800"/>
          </a:xfrm>
          <a:prstGeom prst="rect">
            <a:avLst/>
          </a:prstGeom>
        </p:spPr>
        <p:txBody>
          <a:bodyPr spcFirstLastPara="1" wrap="square" lIns="304750" tIns="304750" rIns="304750" bIns="304750" anchor="t" anchorCtr="0">
            <a:normAutofit/>
          </a:bodyPr>
          <a:lstStyle>
            <a:lvl1pPr marL="457200" lvl="0" indent="-527050">
              <a:spcBef>
                <a:spcPts val="0"/>
              </a:spcBef>
              <a:spcAft>
                <a:spcPts val="0"/>
              </a:spcAft>
              <a:buSzPts val="4700"/>
              <a:buChar char="●"/>
              <a:defRPr sz="4700"/>
            </a:lvl1pPr>
            <a:lvl2pPr marL="914400" lvl="1" indent="-482600">
              <a:spcBef>
                <a:spcPts val="0"/>
              </a:spcBef>
              <a:spcAft>
                <a:spcPts val="0"/>
              </a:spcAft>
              <a:buSzPts val="4000"/>
              <a:buChar char="○"/>
              <a:defRPr sz="4000"/>
            </a:lvl2pPr>
            <a:lvl3pPr marL="1371600" lvl="2" indent="-482600">
              <a:spcBef>
                <a:spcPts val="0"/>
              </a:spcBef>
              <a:spcAft>
                <a:spcPts val="0"/>
              </a:spcAft>
              <a:buSzPts val="4000"/>
              <a:buChar char="■"/>
              <a:defRPr sz="4000"/>
            </a:lvl3pPr>
            <a:lvl4pPr marL="1828800" lvl="3" indent="-482600">
              <a:spcBef>
                <a:spcPts val="0"/>
              </a:spcBef>
              <a:spcAft>
                <a:spcPts val="0"/>
              </a:spcAft>
              <a:buSzPts val="4000"/>
              <a:buChar char="●"/>
              <a:defRPr sz="4000"/>
            </a:lvl4pPr>
            <a:lvl5pPr marL="2286000" lvl="4" indent="-482600">
              <a:spcBef>
                <a:spcPts val="0"/>
              </a:spcBef>
              <a:spcAft>
                <a:spcPts val="0"/>
              </a:spcAft>
              <a:buSzPts val="4000"/>
              <a:buChar char="○"/>
              <a:defRPr sz="4000"/>
            </a:lvl5pPr>
            <a:lvl6pPr marL="2743200" lvl="5" indent="-482600">
              <a:spcBef>
                <a:spcPts val="0"/>
              </a:spcBef>
              <a:spcAft>
                <a:spcPts val="0"/>
              </a:spcAft>
              <a:buSzPts val="4000"/>
              <a:buChar char="■"/>
              <a:defRPr sz="4000"/>
            </a:lvl6pPr>
            <a:lvl7pPr marL="3200400" lvl="6" indent="-482600">
              <a:spcBef>
                <a:spcPts val="0"/>
              </a:spcBef>
              <a:spcAft>
                <a:spcPts val="0"/>
              </a:spcAft>
              <a:buSzPts val="4000"/>
              <a:buChar char="●"/>
              <a:defRPr sz="4000"/>
            </a:lvl7pPr>
            <a:lvl8pPr marL="3657600" lvl="7" indent="-482600">
              <a:spcBef>
                <a:spcPts val="0"/>
              </a:spcBef>
              <a:spcAft>
                <a:spcPts val="0"/>
              </a:spcAft>
              <a:buSzPts val="4000"/>
              <a:buChar char="○"/>
              <a:defRPr sz="4000"/>
            </a:lvl8pPr>
            <a:lvl9pPr marL="4114800" lvl="8" indent="-482600">
              <a:spcBef>
                <a:spcPts val="0"/>
              </a:spcBef>
              <a:spcAft>
                <a:spcPts val="0"/>
              </a:spcAft>
              <a:buSzPts val="4000"/>
              <a:buChar char="■"/>
              <a:defRPr sz="4000"/>
            </a:lvl9pPr>
          </a:lstStyle>
          <a:p>
            <a:endParaRPr/>
          </a:p>
        </p:txBody>
      </p:sp>
      <p:sp>
        <p:nvSpPr>
          <p:cNvPr id="23" name="Google Shape;23;p5"/>
          <p:cNvSpPr txBox="1">
            <a:spLocks noGrp="1"/>
          </p:cNvSpPr>
          <p:nvPr>
            <p:ph type="body" idx="2"/>
          </p:nvPr>
        </p:nvSpPr>
        <p:spPr>
          <a:xfrm>
            <a:off x="19329600" y="2304950"/>
            <a:ext cx="15999600" cy="6832800"/>
          </a:xfrm>
          <a:prstGeom prst="rect">
            <a:avLst/>
          </a:prstGeom>
        </p:spPr>
        <p:txBody>
          <a:bodyPr spcFirstLastPara="1" wrap="square" lIns="304750" tIns="304750" rIns="304750" bIns="304750" anchor="t" anchorCtr="0">
            <a:normAutofit/>
          </a:bodyPr>
          <a:lstStyle>
            <a:lvl1pPr marL="457200" lvl="0" indent="-527050">
              <a:spcBef>
                <a:spcPts val="0"/>
              </a:spcBef>
              <a:spcAft>
                <a:spcPts val="0"/>
              </a:spcAft>
              <a:buSzPts val="4700"/>
              <a:buChar char="●"/>
              <a:defRPr sz="4700"/>
            </a:lvl1pPr>
            <a:lvl2pPr marL="914400" lvl="1" indent="-482600">
              <a:spcBef>
                <a:spcPts val="0"/>
              </a:spcBef>
              <a:spcAft>
                <a:spcPts val="0"/>
              </a:spcAft>
              <a:buSzPts val="4000"/>
              <a:buChar char="○"/>
              <a:defRPr sz="4000"/>
            </a:lvl2pPr>
            <a:lvl3pPr marL="1371600" lvl="2" indent="-482600">
              <a:spcBef>
                <a:spcPts val="0"/>
              </a:spcBef>
              <a:spcAft>
                <a:spcPts val="0"/>
              </a:spcAft>
              <a:buSzPts val="4000"/>
              <a:buChar char="■"/>
              <a:defRPr sz="4000"/>
            </a:lvl3pPr>
            <a:lvl4pPr marL="1828800" lvl="3" indent="-482600">
              <a:spcBef>
                <a:spcPts val="0"/>
              </a:spcBef>
              <a:spcAft>
                <a:spcPts val="0"/>
              </a:spcAft>
              <a:buSzPts val="4000"/>
              <a:buChar char="●"/>
              <a:defRPr sz="4000"/>
            </a:lvl4pPr>
            <a:lvl5pPr marL="2286000" lvl="4" indent="-482600">
              <a:spcBef>
                <a:spcPts val="0"/>
              </a:spcBef>
              <a:spcAft>
                <a:spcPts val="0"/>
              </a:spcAft>
              <a:buSzPts val="4000"/>
              <a:buChar char="○"/>
              <a:defRPr sz="4000"/>
            </a:lvl5pPr>
            <a:lvl6pPr marL="2743200" lvl="5" indent="-482600">
              <a:spcBef>
                <a:spcPts val="0"/>
              </a:spcBef>
              <a:spcAft>
                <a:spcPts val="0"/>
              </a:spcAft>
              <a:buSzPts val="4000"/>
              <a:buChar char="■"/>
              <a:defRPr sz="4000"/>
            </a:lvl6pPr>
            <a:lvl7pPr marL="3200400" lvl="6" indent="-482600">
              <a:spcBef>
                <a:spcPts val="0"/>
              </a:spcBef>
              <a:spcAft>
                <a:spcPts val="0"/>
              </a:spcAft>
              <a:buSzPts val="4000"/>
              <a:buChar char="●"/>
              <a:defRPr sz="4000"/>
            </a:lvl7pPr>
            <a:lvl8pPr marL="3657600" lvl="7" indent="-482600">
              <a:spcBef>
                <a:spcPts val="0"/>
              </a:spcBef>
              <a:spcAft>
                <a:spcPts val="0"/>
              </a:spcAft>
              <a:buSzPts val="4000"/>
              <a:buChar char="○"/>
              <a:defRPr sz="4000"/>
            </a:lvl8pPr>
            <a:lvl9pPr marL="4114800" lvl="8" indent="-482600">
              <a:spcBef>
                <a:spcPts val="0"/>
              </a:spcBef>
              <a:spcAft>
                <a:spcPts val="0"/>
              </a:spcAft>
              <a:buSzPts val="4000"/>
              <a:buChar char="■"/>
              <a:defRPr sz="4000"/>
            </a:lvl9pPr>
          </a:lstStyle>
          <a:p>
            <a:endParaRPr/>
          </a:p>
        </p:txBody>
      </p:sp>
      <p:sp>
        <p:nvSpPr>
          <p:cNvPr id="24" name="Google Shape;24;p5"/>
          <p:cNvSpPr txBox="1">
            <a:spLocks noGrp="1"/>
          </p:cNvSpPr>
          <p:nvPr>
            <p:ph type="sldNum" idx="12"/>
          </p:nvPr>
        </p:nvSpPr>
        <p:spPr>
          <a:xfrm>
            <a:off x="33889831" y="9326434"/>
            <a:ext cx="2194800" cy="787200"/>
          </a:xfrm>
          <a:prstGeom prst="rect">
            <a:avLst/>
          </a:prstGeom>
        </p:spPr>
        <p:txBody>
          <a:bodyPr spcFirstLastPara="1" wrap="square" lIns="304750" tIns="304750" rIns="304750" bIns="304750" anchor="ctr" anchorCtr="0">
            <a:normAutofit fontScale="40000" lnSpcReduction="20000"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>
            <a:spLocks noGrp="1"/>
          </p:cNvSpPr>
          <p:nvPr>
            <p:ph type="title"/>
          </p:nvPr>
        </p:nvSpPr>
        <p:spPr>
          <a:xfrm>
            <a:off x="1246800" y="890050"/>
            <a:ext cx="34082400" cy="1145400"/>
          </a:xfrm>
          <a:prstGeom prst="rect">
            <a:avLst/>
          </a:prstGeom>
        </p:spPr>
        <p:txBody>
          <a:bodyPr spcFirstLastPara="1" wrap="square" lIns="304750" tIns="304750" rIns="304750" bIns="304750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93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93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93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93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93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93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93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93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93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6"/>
          <p:cNvSpPr txBox="1">
            <a:spLocks noGrp="1"/>
          </p:cNvSpPr>
          <p:nvPr>
            <p:ph type="sldNum" idx="12"/>
          </p:nvPr>
        </p:nvSpPr>
        <p:spPr>
          <a:xfrm>
            <a:off x="33889831" y="9326434"/>
            <a:ext cx="2194800" cy="787200"/>
          </a:xfrm>
          <a:prstGeom prst="rect">
            <a:avLst/>
          </a:prstGeom>
        </p:spPr>
        <p:txBody>
          <a:bodyPr spcFirstLastPara="1" wrap="square" lIns="304750" tIns="304750" rIns="304750" bIns="304750" anchor="ctr" anchorCtr="0">
            <a:normAutofit fontScale="40000" lnSpcReduction="20000"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>
            <a:spLocks noGrp="1"/>
          </p:cNvSpPr>
          <p:nvPr>
            <p:ph type="title"/>
          </p:nvPr>
        </p:nvSpPr>
        <p:spPr>
          <a:xfrm>
            <a:off x="1246800" y="1111200"/>
            <a:ext cx="11232000" cy="1511400"/>
          </a:xfrm>
          <a:prstGeom prst="rect">
            <a:avLst/>
          </a:prstGeom>
        </p:spPr>
        <p:txBody>
          <a:bodyPr spcFirstLastPara="1" wrap="square" lIns="304750" tIns="304750" rIns="304750" bIns="304750" anchor="b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1pPr>
            <a:lvl2pPr lvl="1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2pPr>
            <a:lvl3pPr lvl="2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3pPr>
            <a:lvl4pPr lvl="3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4pPr>
            <a:lvl5pPr lvl="4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5pPr>
            <a:lvl6pPr lvl="5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6pPr>
            <a:lvl7pPr lvl="6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7pPr>
            <a:lvl8pPr lvl="7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8pPr>
            <a:lvl9pPr lvl="8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9pPr>
          </a:lstStyle>
          <a:p>
            <a:endParaRPr/>
          </a:p>
        </p:txBody>
      </p:sp>
      <p:sp>
        <p:nvSpPr>
          <p:cNvPr id="30" name="Google Shape;30;p7"/>
          <p:cNvSpPr txBox="1">
            <a:spLocks noGrp="1"/>
          </p:cNvSpPr>
          <p:nvPr>
            <p:ph type="body" idx="1"/>
          </p:nvPr>
        </p:nvSpPr>
        <p:spPr>
          <a:xfrm>
            <a:off x="1246800" y="2779200"/>
            <a:ext cx="11232000" cy="6358800"/>
          </a:xfrm>
          <a:prstGeom prst="rect">
            <a:avLst/>
          </a:prstGeom>
        </p:spPr>
        <p:txBody>
          <a:bodyPr spcFirstLastPara="1" wrap="square" lIns="304750" tIns="304750" rIns="304750" bIns="304750" anchor="t" anchorCtr="0">
            <a:normAutofit/>
          </a:bodyPr>
          <a:lstStyle>
            <a:lvl1pPr marL="457200" lvl="0" indent="-482600">
              <a:spcBef>
                <a:spcPts val="0"/>
              </a:spcBef>
              <a:spcAft>
                <a:spcPts val="0"/>
              </a:spcAft>
              <a:buSzPts val="4000"/>
              <a:buChar char="●"/>
              <a:defRPr sz="4000"/>
            </a:lvl1pPr>
            <a:lvl2pPr marL="914400" lvl="1" indent="-482600">
              <a:spcBef>
                <a:spcPts val="0"/>
              </a:spcBef>
              <a:spcAft>
                <a:spcPts val="0"/>
              </a:spcAft>
              <a:buSzPts val="4000"/>
              <a:buChar char="○"/>
              <a:defRPr sz="4000"/>
            </a:lvl2pPr>
            <a:lvl3pPr marL="1371600" lvl="2" indent="-482600">
              <a:spcBef>
                <a:spcPts val="0"/>
              </a:spcBef>
              <a:spcAft>
                <a:spcPts val="0"/>
              </a:spcAft>
              <a:buSzPts val="4000"/>
              <a:buChar char="■"/>
              <a:defRPr sz="4000"/>
            </a:lvl3pPr>
            <a:lvl4pPr marL="1828800" lvl="3" indent="-482600">
              <a:spcBef>
                <a:spcPts val="0"/>
              </a:spcBef>
              <a:spcAft>
                <a:spcPts val="0"/>
              </a:spcAft>
              <a:buSzPts val="4000"/>
              <a:buChar char="●"/>
              <a:defRPr sz="4000"/>
            </a:lvl4pPr>
            <a:lvl5pPr marL="2286000" lvl="4" indent="-482600">
              <a:spcBef>
                <a:spcPts val="0"/>
              </a:spcBef>
              <a:spcAft>
                <a:spcPts val="0"/>
              </a:spcAft>
              <a:buSzPts val="4000"/>
              <a:buChar char="○"/>
              <a:defRPr sz="4000"/>
            </a:lvl5pPr>
            <a:lvl6pPr marL="2743200" lvl="5" indent="-482600">
              <a:spcBef>
                <a:spcPts val="0"/>
              </a:spcBef>
              <a:spcAft>
                <a:spcPts val="0"/>
              </a:spcAft>
              <a:buSzPts val="4000"/>
              <a:buChar char="■"/>
              <a:defRPr sz="4000"/>
            </a:lvl6pPr>
            <a:lvl7pPr marL="3200400" lvl="6" indent="-482600">
              <a:spcBef>
                <a:spcPts val="0"/>
              </a:spcBef>
              <a:spcAft>
                <a:spcPts val="0"/>
              </a:spcAft>
              <a:buSzPts val="4000"/>
              <a:buChar char="●"/>
              <a:defRPr sz="4000"/>
            </a:lvl7pPr>
            <a:lvl8pPr marL="3657600" lvl="7" indent="-482600">
              <a:spcBef>
                <a:spcPts val="0"/>
              </a:spcBef>
              <a:spcAft>
                <a:spcPts val="0"/>
              </a:spcAft>
              <a:buSzPts val="4000"/>
              <a:buChar char="○"/>
              <a:defRPr sz="4000"/>
            </a:lvl8pPr>
            <a:lvl9pPr marL="4114800" lvl="8" indent="-482600">
              <a:spcBef>
                <a:spcPts val="0"/>
              </a:spcBef>
              <a:spcAft>
                <a:spcPts val="0"/>
              </a:spcAft>
              <a:buSzPts val="4000"/>
              <a:buChar char="■"/>
              <a:defRPr sz="4000"/>
            </a:lvl9pPr>
          </a:lstStyle>
          <a:p>
            <a:endParaRPr/>
          </a:p>
        </p:txBody>
      </p:sp>
      <p:sp>
        <p:nvSpPr>
          <p:cNvPr id="31" name="Google Shape;31;p7"/>
          <p:cNvSpPr txBox="1">
            <a:spLocks noGrp="1"/>
          </p:cNvSpPr>
          <p:nvPr>
            <p:ph type="sldNum" idx="12"/>
          </p:nvPr>
        </p:nvSpPr>
        <p:spPr>
          <a:xfrm>
            <a:off x="33889831" y="9326434"/>
            <a:ext cx="2194800" cy="787200"/>
          </a:xfrm>
          <a:prstGeom prst="rect">
            <a:avLst/>
          </a:prstGeom>
        </p:spPr>
        <p:txBody>
          <a:bodyPr spcFirstLastPara="1" wrap="square" lIns="304750" tIns="304750" rIns="304750" bIns="304750" anchor="ctr" anchorCtr="0">
            <a:normAutofit fontScale="40000" lnSpcReduction="20000"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>
            <a:spLocks noGrp="1"/>
          </p:cNvSpPr>
          <p:nvPr>
            <p:ph type="title"/>
          </p:nvPr>
        </p:nvSpPr>
        <p:spPr>
          <a:xfrm>
            <a:off x="1961000" y="900300"/>
            <a:ext cx="25471200" cy="8181600"/>
          </a:xfrm>
          <a:prstGeom prst="rect">
            <a:avLst/>
          </a:prstGeom>
        </p:spPr>
        <p:txBody>
          <a:bodyPr spcFirstLastPara="1" wrap="square" lIns="304750" tIns="304750" rIns="304750" bIns="304750" anchor="ctr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6000"/>
              <a:buNone/>
              <a:defRPr sz="16000"/>
            </a:lvl1pPr>
            <a:lvl2pPr lvl="1">
              <a:spcBef>
                <a:spcPts val="0"/>
              </a:spcBef>
              <a:spcAft>
                <a:spcPts val="0"/>
              </a:spcAft>
              <a:buSzPts val="16000"/>
              <a:buNone/>
              <a:defRPr sz="16000"/>
            </a:lvl2pPr>
            <a:lvl3pPr lvl="2">
              <a:spcBef>
                <a:spcPts val="0"/>
              </a:spcBef>
              <a:spcAft>
                <a:spcPts val="0"/>
              </a:spcAft>
              <a:buSzPts val="16000"/>
              <a:buNone/>
              <a:defRPr sz="16000"/>
            </a:lvl3pPr>
            <a:lvl4pPr lvl="3">
              <a:spcBef>
                <a:spcPts val="0"/>
              </a:spcBef>
              <a:spcAft>
                <a:spcPts val="0"/>
              </a:spcAft>
              <a:buSzPts val="16000"/>
              <a:buNone/>
              <a:defRPr sz="16000"/>
            </a:lvl4pPr>
            <a:lvl5pPr lvl="4">
              <a:spcBef>
                <a:spcPts val="0"/>
              </a:spcBef>
              <a:spcAft>
                <a:spcPts val="0"/>
              </a:spcAft>
              <a:buSzPts val="16000"/>
              <a:buNone/>
              <a:defRPr sz="16000"/>
            </a:lvl5pPr>
            <a:lvl6pPr lvl="5">
              <a:spcBef>
                <a:spcPts val="0"/>
              </a:spcBef>
              <a:spcAft>
                <a:spcPts val="0"/>
              </a:spcAft>
              <a:buSzPts val="16000"/>
              <a:buNone/>
              <a:defRPr sz="16000"/>
            </a:lvl6pPr>
            <a:lvl7pPr lvl="6">
              <a:spcBef>
                <a:spcPts val="0"/>
              </a:spcBef>
              <a:spcAft>
                <a:spcPts val="0"/>
              </a:spcAft>
              <a:buSzPts val="16000"/>
              <a:buNone/>
              <a:defRPr sz="16000"/>
            </a:lvl7pPr>
            <a:lvl8pPr lvl="7">
              <a:spcBef>
                <a:spcPts val="0"/>
              </a:spcBef>
              <a:spcAft>
                <a:spcPts val="0"/>
              </a:spcAft>
              <a:buSzPts val="16000"/>
              <a:buNone/>
              <a:defRPr sz="16000"/>
            </a:lvl8pPr>
            <a:lvl9pPr lvl="8">
              <a:spcBef>
                <a:spcPts val="0"/>
              </a:spcBef>
              <a:spcAft>
                <a:spcPts val="0"/>
              </a:spcAft>
              <a:buSzPts val="16000"/>
              <a:buNone/>
              <a:defRPr sz="16000"/>
            </a:lvl9pPr>
          </a:lstStyle>
          <a:p>
            <a:endParaRPr/>
          </a:p>
        </p:txBody>
      </p:sp>
      <p:sp>
        <p:nvSpPr>
          <p:cNvPr id="34" name="Google Shape;34;p8"/>
          <p:cNvSpPr txBox="1">
            <a:spLocks noGrp="1"/>
          </p:cNvSpPr>
          <p:nvPr>
            <p:ph type="sldNum" idx="12"/>
          </p:nvPr>
        </p:nvSpPr>
        <p:spPr>
          <a:xfrm>
            <a:off x="33889831" y="9326434"/>
            <a:ext cx="2194800" cy="787200"/>
          </a:xfrm>
          <a:prstGeom prst="rect">
            <a:avLst/>
          </a:prstGeom>
        </p:spPr>
        <p:txBody>
          <a:bodyPr spcFirstLastPara="1" wrap="square" lIns="304750" tIns="304750" rIns="304750" bIns="304750" anchor="ctr" anchorCtr="0">
            <a:normAutofit fontScale="40000" lnSpcReduction="20000"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18288000" y="-250"/>
            <a:ext cx="18288000" cy="102870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304750" tIns="304750" rIns="304750" bIns="3047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" name="Google Shape;37;p9"/>
          <p:cNvSpPr txBox="1">
            <a:spLocks noGrp="1"/>
          </p:cNvSpPr>
          <p:nvPr>
            <p:ph type="title"/>
          </p:nvPr>
        </p:nvSpPr>
        <p:spPr>
          <a:xfrm>
            <a:off x="1062000" y="2466350"/>
            <a:ext cx="16180800" cy="2964600"/>
          </a:xfrm>
          <a:prstGeom prst="rect">
            <a:avLst/>
          </a:prstGeom>
        </p:spPr>
        <p:txBody>
          <a:bodyPr spcFirstLastPara="1" wrap="square" lIns="304750" tIns="304750" rIns="304750" bIns="304750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0"/>
              <a:buNone/>
              <a:defRPr sz="14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4000"/>
              <a:buNone/>
              <a:defRPr sz="14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4000"/>
              <a:buNone/>
              <a:defRPr sz="14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4000"/>
              <a:buNone/>
              <a:defRPr sz="14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4000"/>
              <a:buNone/>
              <a:defRPr sz="14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4000"/>
              <a:buNone/>
              <a:defRPr sz="14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4000"/>
              <a:buNone/>
              <a:defRPr sz="14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4000"/>
              <a:buNone/>
              <a:defRPr sz="14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4000"/>
              <a:buNone/>
              <a:defRPr sz="14000"/>
            </a:lvl9pPr>
          </a:lstStyle>
          <a:p>
            <a:endParaRPr/>
          </a:p>
        </p:txBody>
      </p:sp>
      <p:sp>
        <p:nvSpPr>
          <p:cNvPr id="38" name="Google Shape;38;p9"/>
          <p:cNvSpPr txBox="1">
            <a:spLocks noGrp="1"/>
          </p:cNvSpPr>
          <p:nvPr>
            <p:ph type="subTitle" idx="1"/>
          </p:nvPr>
        </p:nvSpPr>
        <p:spPr>
          <a:xfrm>
            <a:off x="1062000" y="5606150"/>
            <a:ext cx="16180800" cy="2470200"/>
          </a:xfrm>
          <a:prstGeom prst="rect">
            <a:avLst/>
          </a:prstGeom>
        </p:spPr>
        <p:txBody>
          <a:bodyPr spcFirstLastPara="1" wrap="square" lIns="304750" tIns="304750" rIns="304750" bIns="304750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9pPr>
          </a:lstStyle>
          <a:p>
            <a:endParaRPr/>
          </a:p>
        </p:txBody>
      </p:sp>
      <p:sp>
        <p:nvSpPr>
          <p:cNvPr id="39" name="Google Shape;39;p9"/>
          <p:cNvSpPr txBox="1">
            <a:spLocks noGrp="1"/>
          </p:cNvSpPr>
          <p:nvPr>
            <p:ph type="body" idx="2"/>
          </p:nvPr>
        </p:nvSpPr>
        <p:spPr>
          <a:xfrm>
            <a:off x="19758000" y="1448150"/>
            <a:ext cx="15348000" cy="7390200"/>
          </a:xfrm>
          <a:prstGeom prst="rect">
            <a:avLst/>
          </a:prstGeom>
        </p:spPr>
        <p:txBody>
          <a:bodyPr spcFirstLastPara="1" wrap="square" lIns="304750" tIns="304750" rIns="304750" bIns="304750" anchor="ctr" anchorCtr="0">
            <a:normAutofit/>
          </a:bodyPr>
          <a:lstStyle>
            <a:lvl1pPr marL="457200" lvl="0" indent="-609600">
              <a:spcBef>
                <a:spcPts val="0"/>
              </a:spcBef>
              <a:spcAft>
                <a:spcPts val="0"/>
              </a:spcAft>
              <a:buSzPts val="6000"/>
              <a:buChar char="●"/>
              <a:defRPr/>
            </a:lvl1pPr>
            <a:lvl2pPr marL="914400" lvl="1" indent="-527050">
              <a:spcBef>
                <a:spcPts val="0"/>
              </a:spcBef>
              <a:spcAft>
                <a:spcPts val="0"/>
              </a:spcAft>
              <a:buSzPts val="4700"/>
              <a:buChar char="○"/>
              <a:defRPr/>
            </a:lvl2pPr>
            <a:lvl3pPr marL="1371600" lvl="2" indent="-527050">
              <a:spcBef>
                <a:spcPts val="0"/>
              </a:spcBef>
              <a:spcAft>
                <a:spcPts val="0"/>
              </a:spcAft>
              <a:buSzPts val="4700"/>
              <a:buChar char="■"/>
              <a:defRPr/>
            </a:lvl3pPr>
            <a:lvl4pPr marL="1828800" lvl="3" indent="-527050">
              <a:spcBef>
                <a:spcPts val="0"/>
              </a:spcBef>
              <a:spcAft>
                <a:spcPts val="0"/>
              </a:spcAft>
              <a:buSzPts val="4700"/>
              <a:buChar char="●"/>
              <a:defRPr/>
            </a:lvl4pPr>
            <a:lvl5pPr marL="2286000" lvl="4" indent="-527050">
              <a:spcBef>
                <a:spcPts val="0"/>
              </a:spcBef>
              <a:spcAft>
                <a:spcPts val="0"/>
              </a:spcAft>
              <a:buSzPts val="4700"/>
              <a:buChar char="○"/>
              <a:defRPr/>
            </a:lvl5pPr>
            <a:lvl6pPr marL="2743200" lvl="5" indent="-527050">
              <a:spcBef>
                <a:spcPts val="0"/>
              </a:spcBef>
              <a:spcAft>
                <a:spcPts val="0"/>
              </a:spcAft>
              <a:buSzPts val="4700"/>
              <a:buChar char="■"/>
              <a:defRPr/>
            </a:lvl6pPr>
            <a:lvl7pPr marL="3200400" lvl="6" indent="-527050">
              <a:spcBef>
                <a:spcPts val="0"/>
              </a:spcBef>
              <a:spcAft>
                <a:spcPts val="0"/>
              </a:spcAft>
              <a:buSzPts val="4700"/>
              <a:buChar char="●"/>
              <a:defRPr/>
            </a:lvl7pPr>
            <a:lvl8pPr marL="3657600" lvl="7" indent="-527050">
              <a:spcBef>
                <a:spcPts val="0"/>
              </a:spcBef>
              <a:spcAft>
                <a:spcPts val="0"/>
              </a:spcAft>
              <a:buSzPts val="4700"/>
              <a:buChar char="○"/>
              <a:defRPr/>
            </a:lvl8pPr>
            <a:lvl9pPr marL="4114800" lvl="8" indent="-527050">
              <a:spcBef>
                <a:spcPts val="0"/>
              </a:spcBef>
              <a:spcAft>
                <a:spcPts val="0"/>
              </a:spcAft>
              <a:buSzPts val="4700"/>
              <a:buChar char="■"/>
              <a:defRPr/>
            </a:lvl9pPr>
          </a:lstStyle>
          <a:p>
            <a:endParaRPr/>
          </a:p>
        </p:txBody>
      </p:sp>
      <p:sp>
        <p:nvSpPr>
          <p:cNvPr id="40" name="Google Shape;40;p9"/>
          <p:cNvSpPr txBox="1">
            <a:spLocks noGrp="1"/>
          </p:cNvSpPr>
          <p:nvPr>
            <p:ph type="sldNum" idx="12"/>
          </p:nvPr>
        </p:nvSpPr>
        <p:spPr>
          <a:xfrm>
            <a:off x="33889831" y="9326434"/>
            <a:ext cx="2194800" cy="787200"/>
          </a:xfrm>
          <a:prstGeom prst="rect">
            <a:avLst/>
          </a:prstGeom>
        </p:spPr>
        <p:txBody>
          <a:bodyPr spcFirstLastPara="1" wrap="square" lIns="304750" tIns="304750" rIns="304750" bIns="304750" anchor="ctr" anchorCtr="0">
            <a:normAutofit fontScale="40000" lnSpcReduction="20000"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>
            <a:spLocks noGrp="1"/>
          </p:cNvSpPr>
          <p:nvPr>
            <p:ph type="body" idx="1"/>
          </p:nvPr>
        </p:nvSpPr>
        <p:spPr>
          <a:xfrm>
            <a:off x="1246800" y="8461150"/>
            <a:ext cx="23995200" cy="1210200"/>
          </a:xfrm>
          <a:prstGeom prst="rect">
            <a:avLst/>
          </a:prstGeom>
        </p:spPr>
        <p:txBody>
          <a:bodyPr spcFirstLastPara="1" wrap="square" lIns="304750" tIns="304750" rIns="304750" bIns="304750" anchor="ctr" anchorCtr="0">
            <a:norm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1pPr>
          </a:lstStyle>
          <a:p>
            <a:endParaRPr/>
          </a:p>
        </p:txBody>
      </p:sp>
      <p:sp>
        <p:nvSpPr>
          <p:cNvPr id="43" name="Google Shape;43;p10"/>
          <p:cNvSpPr txBox="1">
            <a:spLocks noGrp="1"/>
          </p:cNvSpPr>
          <p:nvPr>
            <p:ph type="sldNum" idx="12"/>
          </p:nvPr>
        </p:nvSpPr>
        <p:spPr>
          <a:xfrm>
            <a:off x="33889831" y="9326434"/>
            <a:ext cx="2194800" cy="787200"/>
          </a:xfrm>
          <a:prstGeom prst="rect">
            <a:avLst/>
          </a:prstGeom>
        </p:spPr>
        <p:txBody>
          <a:bodyPr spcFirstLastPara="1" wrap="square" lIns="304750" tIns="304750" rIns="304750" bIns="304750" anchor="ctr" anchorCtr="0">
            <a:normAutofit fontScale="40000" lnSpcReduction="20000"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>
            <a:spLocks noGrp="1"/>
          </p:cNvSpPr>
          <p:nvPr>
            <p:ph type="title" hasCustomPrompt="1"/>
          </p:nvPr>
        </p:nvSpPr>
        <p:spPr>
          <a:xfrm>
            <a:off x="1246800" y="2212250"/>
            <a:ext cx="34082400" cy="3927000"/>
          </a:xfrm>
          <a:prstGeom prst="rect">
            <a:avLst/>
          </a:prstGeom>
        </p:spPr>
        <p:txBody>
          <a:bodyPr spcFirstLastPara="1" wrap="square" lIns="304750" tIns="304750" rIns="304750" bIns="304750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0000"/>
              <a:buNone/>
              <a:defRPr sz="40000"/>
            </a:lvl1pPr>
            <a:lvl2pPr lvl="1" algn="ctr">
              <a:spcBef>
                <a:spcPts val="0"/>
              </a:spcBef>
              <a:spcAft>
                <a:spcPts val="0"/>
              </a:spcAft>
              <a:buSzPts val="40000"/>
              <a:buNone/>
              <a:defRPr sz="40000"/>
            </a:lvl2pPr>
            <a:lvl3pPr lvl="2" algn="ctr">
              <a:spcBef>
                <a:spcPts val="0"/>
              </a:spcBef>
              <a:spcAft>
                <a:spcPts val="0"/>
              </a:spcAft>
              <a:buSzPts val="40000"/>
              <a:buNone/>
              <a:defRPr sz="40000"/>
            </a:lvl3pPr>
            <a:lvl4pPr lvl="3" algn="ctr">
              <a:spcBef>
                <a:spcPts val="0"/>
              </a:spcBef>
              <a:spcAft>
                <a:spcPts val="0"/>
              </a:spcAft>
              <a:buSzPts val="40000"/>
              <a:buNone/>
              <a:defRPr sz="40000"/>
            </a:lvl4pPr>
            <a:lvl5pPr lvl="4" algn="ctr">
              <a:spcBef>
                <a:spcPts val="0"/>
              </a:spcBef>
              <a:spcAft>
                <a:spcPts val="0"/>
              </a:spcAft>
              <a:buSzPts val="40000"/>
              <a:buNone/>
              <a:defRPr sz="40000"/>
            </a:lvl5pPr>
            <a:lvl6pPr lvl="5" algn="ctr">
              <a:spcBef>
                <a:spcPts val="0"/>
              </a:spcBef>
              <a:spcAft>
                <a:spcPts val="0"/>
              </a:spcAft>
              <a:buSzPts val="40000"/>
              <a:buNone/>
              <a:defRPr sz="40000"/>
            </a:lvl6pPr>
            <a:lvl7pPr lvl="6" algn="ctr">
              <a:spcBef>
                <a:spcPts val="0"/>
              </a:spcBef>
              <a:spcAft>
                <a:spcPts val="0"/>
              </a:spcAft>
              <a:buSzPts val="40000"/>
              <a:buNone/>
              <a:defRPr sz="40000"/>
            </a:lvl7pPr>
            <a:lvl8pPr lvl="7" algn="ctr">
              <a:spcBef>
                <a:spcPts val="0"/>
              </a:spcBef>
              <a:spcAft>
                <a:spcPts val="0"/>
              </a:spcAft>
              <a:buSzPts val="40000"/>
              <a:buNone/>
              <a:defRPr sz="40000"/>
            </a:lvl8pPr>
            <a:lvl9pPr lvl="8" algn="ctr">
              <a:spcBef>
                <a:spcPts val="0"/>
              </a:spcBef>
              <a:spcAft>
                <a:spcPts val="0"/>
              </a:spcAft>
              <a:buSzPts val="40000"/>
              <a:buNone/>
              <a:defRPr sz="40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>
            <a:spLocks noGrp="1"/>
          </p:cNvSpPr>
          <p:nvPr>
            <p:ph type="body" idx="1"/>
          </p:nvPr>
        </p:nvSpPr>
        <p:spPr>
          <a:xfrm>
            <a:off x="1246800" y="6304450"/>
            <a:ext cx="34082400" cy="2601600"/>
          </a:xfrm>
          <a:prstGeom prst="rect">
            <a:avLst/>
          </a:prstGeom>
        </p:spPr>
        <p:txBody>
          <a:bodyPr spcFirstLastPara="1" wrap="square" lIns="304750" tIns="304750" rIns="304750" bIns="304750" anchor="t" anchorCtr="0">
            <a:normAutofit/>
          </a:bodyPr>
          <a:lstStyle>
            <a:lvl1pPr marL="457200" lvl="0" indent="-609600" algn="ctr">
              <a:spcBef>
                <a:spcPts val="0"/>
              </a:spcBef>
              <a:spcAft>
                <a:spcPts val="0"/>
              </a:spcAft>
              <a:buSzPts val="6000"/>
              <a:buChar char="●"/>
              <a:defRPr/>
            </a:lvl1pPr>
            <a:lvl2pPr marL="914400" lvl="1" indent="-527050" algn="ctr">
              <a:spcBef>
                <a:spcPts val="0"/>
              </a:spcBef>
              <a:spcAft>
                <a:spcPts val="0"/>
              </a:spcAft>
              <a:buSzPts val="4700"/>
              <a:buChar char="○"/>
              <a:defRPr/>
            </a:lvl2pPr>
            <a:lvl3pPr marL="1371600" lvl="2" indent="-527050" algn="ctr">
              <a:spcBef>
                <a:spcPts val="0"/>
              </a:spcBef>
              <a:spcAft>
                <a:spcPts val="0"/>
              </a:spcAft>
              <a:buSzPts val="4700"/>
              <a:buChar char="■"/>
              <a:defRPr/>
            </a:lvl3pPr>
            <a:lvl4pPr marL="1828800" lvl="3" indent="-527050" algn="ctr">
              <a:spcBef>
                <a:spcPts val="0"/>
              </a:spcBef>
              <a:spcAft>
                <a:spcPts val="0"/>
              </a:spcAft>
              <a:buSzPts val="4700"/>
              <a:buChar char="●"/>
              <a:defRPr/>
            </a:lvl4pPr>
            <a:lvl5pPr marL="2286000" lvl="4" indent="-527050" algn="ctr">
              <a:spcBef>
                <a:spcPts val="0"/>
              </a:spcBef>
              <a:spcAft>
                <a:spcPts val="0"/>
              </a:spcAft>
              <a:buSzPts val="4700"/>
              <a:buChar char="○"/>
              <a:defRPr/>
            </a:lvl5pPr>
            <a:lvl6pPr marL="2743200" lvl="5" indent="-527050" algn="ctr">
              <a:spcBef>
                <a:spcPts val="0"/>
              </a:spcBef>
              <a:spcAft>
                <a:spcPts val="0"/>
              </a:spcAft>
              <a:buSzPts val="4700"/>
              <a:buChar char="■"/>
              <a:defRPr/>
            </a:lvl6pPr>
            <a:lvl7pPr marL="3200400" lvl="6" indent="-527050" algn="ctr">
              <a:spcBef>
                <a:spcPts val="0"/>
              </a:spcBef>
              <a:spcAft>
                <a:spcPts val="0"/>
              </a:spcAft>
              <a:buSzPts val="4700"/>
              <a:buChar char="●"/>
              <a:defRPr/>
            </a:lvl7pPr>
            <a:lvl8pPr marL="3657600" lvl="7" indent="-527050" algn="ctr">
              <a:spcBef>
                <a:spcPts val="0"/>
              </a:spcBef>
              <a:spcAft>
                <a:spcPts val="0"/>
              </a:spcAft>
              <a:buSzPts val="4700"/>
              <a:buChar char="○"/>
              <a:defRPr/>
            </a:lvl8pPr>
            <a:lvl9pPr marL="4114800" lvl="8" indent="-527050" algn="ctr">
              <a:spcBef>
                <a:spcPts val="0"/>
              </a:spcBef>
              <a:spcAft>
                <a:spcPts val="0"/>
              </a:spcAft>
              <a:buSzPts val="4700"/>
              <a:buChar char="■"/>
              <a:defRPr/>
            </a:lvl9pPr>
          </a:lstStyle>
          <a:p>
            <a:endParaRPr/>
          </a:p>
        </p:txBody>
      </p:sp>
      <p:sp>
        <p:nvSpPr>
          <p:cNvPr id="47" name="Google Shape;47;p11"/>
          <p:cNvSpPr txBox="1">
            <a:spLocks noGrp="1"/>
          </p:cNvSpPr>
          <p:nvPr>
            <p:ph type="sldNum" idx="12"/>
          </p:nvPr>
        </p:nvSpPr>
        <p:spPr>
          <a:xfrm>
            <a:off x="33889831" y="9326434"/>
            <a:ext cx="2194800" cy="787200"/>
          </a:xfrm>
          <a:prstGeom prst="rect">
            <a:avLst/>
          </a:prstGeom>
        </p:spPr>
        <p:txBody>
          <a:bodyPr spcFirstLastPara="1" wrap="square" lIns="304750" tIns="304750" rIns="304750" bIns="304750" anchor="ctr" anchorCtr="0">
            <a:normAutofit fontScale="40000" lnSpcReduction="20000"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>
            <a:spLocks noGrp="1"/>
          </p:cNvSpPr>
          <p:nvPr>
            <p:ph type="sldNum" idx="12"/>
          </p:nvPr>
        </p:nvSpPr>
        <p:spPr>
          <a:xfrm>
            <a:off x="33889831" y="9326434"/>
            <a:ext cx="2194800" cy="787200"/>
          </a:xfrm>
          <a:prstGeom prst="rect">
            <a:avLst/>
          </a:prstGeom>
        </p:spPr>
        <p:txBody>
          <a:bodyPr spcFirstLastPara="1" wrap="square" lIns="304750" tIns="304750" rIns="304750" bIns="304750" anchor="ctr" anchorCtr="0">
            <a:normAutofit fontScale="40000" lnSpcReduction="20000"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Заголовок и объект" type="obj">
  <p:cSld name="OBJECT"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13"/>
          <p:cNvSpPr txBox="1">
            <a:spLocks noGrp="1"/>
          </p:cNvSpPr>
          <p:nvPr>
            <p:ph type="title"/>
          </p:nvPr>
        </p:nvSpPr>
        <p:spPr>
          <a:xfrm>
            <a:off x="2514600" y="547688"/>
            <a:ext cx="31546800" cy="1988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28575" tIns="114250" rIns="228575" bIns="11425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7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93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93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93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93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93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93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93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93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13"/>
          <p:cNvSpPr txBox="1">
            <a:spLocks noGrp="1"/>
          </p:cNvSpPr>
          <p:nvPr>
            <p:ph type="body" idx="1"/>
          </p:nvPr>
        </p:nvSpPr>
        <p:spPr>
          <a:xfrm>
            <a:off x="2514600" y="2738438"/>
            <a:ext cx="31546800" cy="652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28575" tIns="114250" rIns="228575" bIns="114250" anchor="t" anchorCtr="0">
            <a:normAutofit/>
          </a:bodyPr>
          <a:lstStyle>
            <a:lvl1pPr marL="457200" lvl="0" indent="-527050" algn="l">
              <a:lnSpc>
                <a:spcPct val="90000"/>
              </a:lnSpc>
              <a:spcBef>
                <a:spcPts val="2700"/>
              </a:spcBef>
              <a:spcAft>
                <a:spcPts val="0"/>
              </a:spcAft>
              <a:buClr>
                <a:schemeClr val="dk1"/>
              </a:buClr>
              <a:buSzPts val="4700"/>
              <a:buChar char="●"/>
              <a:defRPr/>
            </a:lvl1pPr>
            <a:lvl2pPr marL="914400" lvl="1" indent="-527050" algn="l">
              <a:lnSpc>
                <a:spcPct val="90000"/>
              </a:lnSpc>
              <a:spcBef>
                <a:spcPts val="4000"/>
              </a:spcBef>
              <a:spcAft>
                <a:spcPts val="0"/>
              </a:spcAft>
              <a:buClr>
                <a:schemeClr val="dk1"/>
              </a:buClr>
              <a:buSzPts val="4700"/>
              <a:buChar char="○"/>
              <a:defRPr/>
            </a:lvl2pPr>
            <a:lvl3pPr marL="1371600" lvl="2" indent="-527050" algn="l">
              <a:lnSpc>
                <a:spcPct val="90000"/>
              </a:lnSpc>
              <a:spcBef>
                <a:spcPts val="4000"/>
              </a:spcBef>
              <a:spcAft>
                <a:spcPts val="0"/>
              </a:spcAft>
              <a:buClr>
                <a:schemeClr val="dk1"/>
              </a:buClr>
              <a:buSzPts val="4700"/>
              <a:buChar char="■"/>
              <a:defRPr/>
            </a:lvl3pPr>
            <a:lvl4pPr marL="1828800" lvl="3" indent="-527050" algn="l">
              <a:lnSpc>
                <a:spcPct val="90000"/>
              </a:lnSpc>
              <a:spcBef>
                <a:spcPts val="4000"/>
              </a:spcBef>
              <a:spcAft>
                <a:spcPts val="0"/>
              </a:spcAft>
              <a:buClr>
                <a:schemeClr val="dk1"/>
              </a:buClr>
              <a:buSzPts val="4700"/>
              <a:buChar char="●"/>
              <a:defRPr/>
            </a:lvl4pPr>
            <a:lvl5pPr marL="2286000" lvl="4" indent="-527050" algn="l">
              <a:lnSpc>
                <a:spcPct val="90000"/>
              </a:lnSpc>
              <a:spcBef>
                <a:spcPts val="4000"/>
              </a:spcBef>
              <a:spcAft>
                <a:spcPts val="0"/>
              </a:spcAft>
              <a:buClr>
                <a:schemeClr val="dk1"/>
              </a:buClr>
              <a:buSzPts val="4700"/>
              <a:buChar char="○"/>
              <a:defRPr/>
            </a:lvl5pPr>
            <a:lvl6pPr marL="2743200" lvl="5" indent="-527050" algn="l">
              <a:lnSpc>
                <a:spcPct val="90000"/>
              </a:lnSpc>
              <a:spcBef>
                <a:spcPts val="4000"/>
              </a:spcBef>
              <a:spcAft>
                <a:spcPts val="0"/>
              </a:spcAft>
              <a:buClr>
                <a:schemeClr val="dk1"/>
              </a:buClr>
              <a:buSzPts val="4700"/>
              <a:buChar char="■"/>
              <a:defRPr/>
            </a:lvl6pPr>
            <a:lvl7pPr marL="3200400" lvl="6" indent="-527050" algn="l">
              <a:lnSpc>
                <a:spcPct val="90000"/>
              </a:lnSpc>
              <a:spcBef>
                <a:spcPts val="4000"/>
              </a:spcBef>
              <a:spcAft>
                <a:spcPts val="0"/>
              </a:spcAft>
              <a:buClr>
                <a:schemeClr val="dk1"/>
              </a:buClr>
              <a:buSzPts val="4700"/>
              <a:buChar char="●"/>
              <a:defRPr/>
            </a:lvl7pPr>
            <a:lvl8pPr marL="3657600" lvl="7" indent="-527050" algn="l">
              <a:lnSpc>
                <a:spcPct val="90000"/>
              </a:lnSpc>
              <a:spcBef>
                <a:spcPts val="4000"/>
              </a:spcBef>
              <a:spcAft>
                <a:spcPts val="0"/>
              </a:spcAft>
              <a:buClr>
                <a:schemeClr val="dk1"/>
              </a:buClr>
              <a:buSzPts val="4700"/>
              <a:buChar char="○"/>
              <a:defRPr/>
            </a:lvl8pPr>
            <a:lvl9pPr marL="4114800" lvl="8" indent="-527050" algn="l">
              <a:lnSpc>
                <a:spcPct val="90000"/>
              </a:lnSpc>
              <a:spcBef>
                <a:spcPts val="4000"/>
              </a:spcBef>
              <a:spcAft>
                <a:spcPts val="4000"/>
              </a:spcAft>
              <a:buClr>
                <a:schemeClr val="dk1"/>
              </a:buClr>
              <a:buSzPts val="4700"/>
              <a:buChar char="■"/>
              <a:defRPr/>
            </a:lvl9pPr>
          </a:lstStyle>
          <a:p>
            <a:endParaRPr/>
          </a:p>
        </p:txBody>
      </p:sp>
      <p:sp>
        <p:nvSpPr>
          <p:cNvPr id="53" name="Google Shape;53;p13"/>
          <p:cNvSpPr txBox="1">
            <a:spLocks noGrp="1"/>
          </p:cNvSpPr>
          <p:nvPr>
            <p:ph type="dt" idx="10"/>
          </p:nvPr>
        </p:nvSpPr>
        <p:spPr>
          <a:xfrm>
            <a:off x="2514600" y="9534525"/>
            <a:ext cx="8229600" cy="54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28575" tIns="114250" rIns="228575" bIns="11425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1pPr>
            <a:lvl2pPr lvl="1" algn="l"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2pPr>
            <a:lvl3pPr lvl="2" algn="l"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3pPr>
            <a:lvl4pPr lvl="3" algn="l"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4pPr>
            <a:lvl5pPr lvl="4" algn="l"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5pPr>
            <a:lvl6pPr lvl="5" algn="l"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6pPr>
            <a:lvl7pPr lvl="6" algn="l"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7pPr>
            <a:lvl8pPr lvl="7" algn="l"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8pPr>
            <a:lvl9pPr lvl="8" algn="l"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9pPr>
          </a:lstStyle>
          <a:p>
            <a:endParaRPr/>
          </a:p>
        </p:txBody>
      </p:sp>
      <p:sp>
        <p:nvSpPr>
          <p:cNvPr id="54" name="Google Shape;54;p13"/>
          <p:cNvSpPr txBox="1">
            <a:spLocks noGrp="1"/>
          </p:cNvSpPr>
          <p:nvPr>
            <p:ph type="ftr" idx="11"/>
          </p:nvPr>
        </p:nvSpPr>
        <p:spPr>
          <a:xfrm>
            <a:off x="12115800" y="9534525"/>
            <a:ext cx="12344400" cy="54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28575" tIns="114250" rIns="228575" bIns="1142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1pPr>
            <a:lvl2pPr lvl="1" algn="l"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2pPr>
            <a:lvl3pPr lvl="2" algn="l"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3pPr>
            <a:lvl4pPr lvl="3" algn="l"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4pPr>
            <a:lvl5pPr lvl="4" algn="l"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5pPr>
            <a:lvl6pPr lvl="5" algn="l"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6pPr>
            <a:lvl7pPr lvl="6" algn="l"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7pPr>
            <a:lvl8pPr lvl="7" algn="l"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8pPr>
            <a:lvl9pPr lvl="8" algn="l"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9pPr>
          </a:lstStyle>
          <a:p>
            <a:endParaRPr/>
          </a:p>
        </p:txBody>
      </p:sp>
      <p:sp>
        <p:nvSpPr>
          <p:cNvPr id="55" name="Google Shape;55;p13"/>
          <p:cNvSpPr txBox="1">
            <a:spLocks noGrp="1"/>
          </p:cNvSpPr>
          <p:nvPr>
            <p:ph type="sldNum" idx="12"/>
          </p:nvPr>
        </p:nvSpPr>
        <p:spPr>
          <a:xfrm>
            <a:off x="25831800" y="9534525"/>
            <a:ext cx="8229600" cy="54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28575" tIns="114250" rIns="228575" bIns="114250" anchor="ctr" anchorCtr="0">
            <a:normAutofit fontScale="77500" lnSpcReduction="20000"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Титульный слайд" type="title">
  <p:cSld name="TITLE">
    <p:spTree>
      <p:nvGrpSpPr>
        <p:cNvPr id="1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Google Shape;63;p15"/>
          <p:cNvSpPr txBox="1">
            <a:spLocks noGrp="1"/>
          </p:cNvSpPr>
          <p:nvPr>
            <p:ph type="ctrTitle"/>
          </p:nvPr>
        </p:nvSpPr>
        <p:spPr>
          <a:xfrm>
            <a:off x="4572000" y="1683545"/>
            <a:ext cx="27432000" cy="3581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28575" tIns="114250" rIns="228575" bIns="114250" anchor="b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0"/>
              <a:buFont typeface="Calibri"/>
              <a:buNone/>
              <a:defRPr sz="15000"/>
            </a:lvl1pPr>
            <a:lvl2pPr lvl="1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64" name="Google Shape;64;p15"/>
          <p:cNvSpPr txBox="1">
            <a:spLocks noGrp="1"/>
          </p:cNvSpPr>
          <p:nvPr>
            <p:ph type="subTitle" idx="1"/>
          </p:nvPr>
        </p:nvSpPr>
        <p:spPr>
          <a:xfrm>
            <a:off x="4572000" y="5403057"/>
            <a:ext cx="27432000" cy="248364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28575" tIns="114250" rIns="228575" bIns="114250" anchor="t" anchorCtr="0">
            <a:normAutofit/>
          </a:bodyPr>
          <a:lstStyle>
            <a:lvl1pPr lvl="0" algn="ctr">
              <a:lnSpc>
                <a:spcPct val="90000"/>
              </a:lnSpc>
              <a:spcBef>
                <a:spcPts val="2500"/>
              </a:spcBef>
              <a:spcAft>
                <a:spcPts val="0"/>
              </a:spcAft>
              <a:buClr>
                <a:schemeClr val="dk1"/>
              </a:buClr>
              <a:buSzPts val="6000"/>
              <a:buNone/>
              <a:defRPr sz="6000"/>
            </a:lvl1pPr>
            <a:lvl2pPr lvl="1" algn="ctr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5000"/>
              <a:buNone/>
              <a:defRPr sz="5000"/>
            </a:lvl2pPr>
            <a:lvl3pPr lvl="2" algn="ctr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4500"/>
              <a:buNone/>
              <a:defRPr sz="4500"/>
            </a:lvl3pPr>
            <a:lvl4pPr lvl="3" algn="ctr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4000"/>
              <a:buNone/>
              <a:defRPr sz="4000"/>
            </a:lvl4pPr>
            <a:lvl5pPr lvl="4" algn="ctr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4000"/>
              <a:buNone/>
              <a:defRPr sz="4000"/>
            </a:lvl5pPr>
            <a:lvl6pPr lvl="5" algn="ctr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4000"/>
              <a:buNone/>
              <a:defRPr sz="4000"/>
            </a:lvl6pPr>
            <a:lvl7pPr lvl="6" algn="ctr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4000"/>
              <a:buNone/>
              <a:defRPr sz="4000"/>
            </a:lvl7pPr>
            <a:lvl8pPr lvl="7" algn="ctr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4000"/>
              <a:buNone/>
              <a:defRPr sz="4000"/>
            </a:lvl8pPr>
            <a:lvl9pPr lvl="8" algn="ctr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4000"/>
              <a:buNone/>
              <a:defRPr sz="4000"/>
            </a:lvl9pPr>
          </a:lstStyle>
          <a:p>
            <a:endParaRPr/>
          </a:p>
        </p:txBody>
      </p:sp>
      <p:sp>
        <p:nvSpPr>
          <p:cNvPr id="65" name="Google Shape;65;p15"/>
          <p:cNvSpPr txBox="1">
            <a:spLocks noGrp="1"/>
          </p:cNvSpPr>
          <p:nvPr>
            <p:ph type="dt" idx="10"/>
          </p:nvPr>
        </p:nvSpPr>
        <p:spPr>
          <a:xfrm>
            <a:off x="2514600" y="9534525"/>
            <a:ext cx="8229600" cy="5476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28575" tIns="114250" rIns="228575" bIns="11425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15"/>
          <p:cNvSpPr txBox="1">
            <a:spLocks noGrp="1"/>
          </p:cNvSpPr>
          <p:nvPr>
            <p:ph type="ftr" idx="11"/>
          </p:nvPr>
        </p:nvSpPr>
        <p:spPr>
          <a:xfrm>
            <a:off x="12115800" y="9534525"/>
            <a:ext cx="12344400" cy="5476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28575" tIns="114250" rIns="228575" bIns="1142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15"/>
          <p:cNvSpPr txBox="1">
            <a:spLocks noGrp="1"/>
          </p:cNvSpPr>
          <p:nvPr>
            <p:ph type="sldNum" idx="12"/>
          </p:nvPr>
        </p:nvSpPr>
        <p:spPr>
          <a:xfrm>
            <a:off x="25831800" y="9534525"/>
            <a:ext cx="8229600" cy="5476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28575" tIns="114250" rIns="228575" bIns="11425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Заголовок и объект" type="obj">
  <p:cSld name="OBJECT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6"/>
          <p:cNvSpPr txBox="1">
            <a:spLocks noGrp="1"/>
          </p:cNvSpPr>
          <p:nvPr>
            <p:ph type="title"/>
          </p:nvPr>
        </p:nvSpPr>
        <p:spPr>
          <a:xfrm>
            <a:off x="2514600" y="547688"/>
            <a:ext cx="31546800" cy="19883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28575" tIns="114250" rIns="228575" bIns="11425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5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16"/>
          <p:cNvSpPr txBox="1">
            <a:spLocks noGrp="1"/>
          </p:cNvSpPr>
          <p:nvPr>
            <p:ph type="body" idx="1"/>
          </p:nvPr>
        </p:nvSpPr>
        <p:spPr>
          <a:xfrm>
            <a:off x="2514600" y="2738438"/>
            <a:ext cx="31546800" cy="652700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28575" tIns="114250" rIns="228575" bIns="114250" anchor="t" anchorCtr="0">
            <a:normAutofit/>
          </a:bodyPr>
          <a:lstStyle>
            <a:lvl1pPr marL="457200" lvl="0" indent="-514350" algn="l">
              <a:lnSpc>
                <a:spcPct val="90000"/>
              </a:lnSpc>
              <a:spcBef>
                <a:spcPts val="2500"/>
              </a:spcBef>
              <a:spcAft>
                <a:spcPts val="0"/>
              </a:spcAft>
              <a:buClr>
                <a:schemeClr val="dk1"/>
              </a:buClr>
              <a:buSzPts val="4500"/>
              <a:buChar char="•"/>
              <a:defRPr/>
            </a:lvl1pPr>
            <a:lvl2pPr marL="914400" lvl="1" indent="-51435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4500"/>
              <a:buChar char="•"/>
              <a:defRPr/>
            </a:lvl2pPr>
            <a:lvl3pPr marL="1371600" lvl="2" indent="-51435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4500"/>
              <a:buChar char="•"/>
              <a:defRPr/>
            </a:lvl3pPr>
            <a:lvl4pPr marL="1828800" lvl="3" indent="-51435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4500"/>
              <a:buChar char="•"/>
              <a:defRPr/>
            </a:lvl4pPr>
            <a:lvl5pPr marL="2286000" lvl="4" indent="-51435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4500"/>
              <a:buChar char="•"/>
              <a:defRPr/>
            </a:lvl5pPr>
            <a:lvl6pPr marL="2743200" lvl="5" indent="-51435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4500"/>
              <a:buChar char="•"/>
              <a:defRPr/>
            </a:lvl6pPr>
            <a:lvl7pPr marL="3200400" lvl="6" indent="-51435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4500"/>
              <a:buChar char="•"/>
              <a:defRPr/>
            </a:lvl7pPr>
            <a:lvl8pPr marL="3657600" lvl="7" indent="-51435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4500"/>
              <a:buChar char="•"/>
              <a:defRPr/>
            </a:lvl8pPr>
            <a:lvl9pPr marL="4114800" lvl="8" indent="-51435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4500"/>
              <a:buChar char="•"/>
              <a:defRPr/>
            </a:lvl9pPr>
          </a:lstStyle>
          <a:p>
            <a:endParaRPr/>
          </a:p>
        </p:txBody>
      </p:sp>
      <p:sp>
        <p:nvSpPr>
          <p:cNvPr id="71" name="Google Shape;71;p16"/>
          <p:cNvSpPr txBox="1">
            <a:spLocks noGrp="1"/>
          </p:cNvSpPr>
          <p:nvPr>
            <p:ph type="dt" idx="10"/>
          </p:nvPr>
        </p:nvSpPr>
        <p:spPr>
          <a:xfrm>
            <a:off x="2514600" y="9534525"/>
            <a:ext cx="8229600" cy="5476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28575" tIns="114250" rIns="228575" bIns="11425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16"/>
          <p:cNvSpPr txBox="1">
            <a:spLocks noGrp="1"/>
          </p:cNvSpPr>
          <p:nvPr>
            <p:ph type="ftr" idx="11"/>
          </p:nvPr>
        </p:nvSpPr>
        <p:spPr>
          <a:xfrm>
            <a:off x="12115800" y="9534525"/>
            <a:ext cx="12344400" cy="5476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28575" tIns="114250" rIns="228575" bIns="1142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16"/>
          <p:cNvSpPr txBox="1">
            <a:spLocks noGrp="1"/>
          </p:cNvSpPr>
          <p:nvPr>
            <p:ph type="sldNum" idx="12"/>
          </p:nvPr>
        </p:nvSpPr>
        <p:spPr>
          <a:xfrm>
            <a:off x="25831800" y="9534525"/>
            <a:ext cx="8229600" cy="5476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28575" tIns="114250" rIns="228575" bIns="11425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Заголовок раздела" type="secHead">
  <p:cSld name="SECTION_HEADER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7"/>
          <p:cNvSpPr txBox="1">
            <a:spLocks noGrp="1"/>
          </p:cNvSpPr>
          <p:nvPr>
            <p:ph type="title"/>
          </p:nvPr>
        </p:nvSpPr>
        <p:spPr>
          <a:xfrm>
            <a:off x="2495550" y="2564607"/>
            <a:ext cx="31546800" cy="427910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28575" tIns="114250" rIns="228575" bIns="11425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0"/>
              <a:buFont typeface="Calibri"/>
              <a:buNone/>
              <a:defRPr sz="15000"/>
            </a:lvl1pPr>
            <a:lvl2pPr lvl="1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17"/>
          <p:cNvSpPr txBox="1">
            <a:spLocks noGrp="1"/>
          </p:cNvSpPr>
          <p:nvPr>
            <p:ph type="body" idx="1"/>
          </p:nvPr>
        </p:nvSpPr>
        <p:spPr>
          <a:xfrm>
            <a:off x="2495550" y="6884194"/>
            <a:ext cx="31546800" cy="22502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28575" tIns="114250" rIns="228575" bIns="11425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2500"/>
              </a:spcBef>
              <a:spcAft>
                <a:spcPts val="0"/>
              </a:spcAft>
              <a:buClr>
                <a:srgbClr val="888888"/>
              </a:buClr>
              <a:buSzPts val="6000"/>
              <a:buNone/>
              <a:defRPr sz="6000">
                <a:solidFill>
                  <a:srgbClr val="888888"/>
                </a:solidFill>
              </a:defRPr>
            </a:lvl1pPr>
            <a:lvl2pPr marL="914400" lvl="1" indent="-22860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rgbClr val="888888"/>
              </a:buClr>
              <a:buSzPts val="5000"/>
              <a:buNone/>
              <a:defRPr sz="5000">
                <a:solidFill>
                  <a:srgbClr val="888888"/>
                </a:solidFill>
              </a:defRPr>
            </a:lvl2pPr>
            <a:lvl3pPr marL="1371600" lvl="2" indent="-22860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rgbClr val="888888"/>
              </a:buClr>
              <a:buSzPts val="4500"/>
              <a:buNone/>
              <a:defRPr sz="4500">
                <a:solidFill>
                  <a:srgbClr val="888888"/>
                </a:solidFill>
              </a:defRPr>
            </a:lvl3pPr>
            <a:lvl4pPr marL="1828800" lvl="3" indent="-22860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rgbClr val="888888"/>
              </a:buClr>
              <a:buSzPts val="4000"/>
              <a:buNone/>
              <a:defRPr sz="4000">
                <a:solidFill>
                  <a:srgbClr val="888888"/>
                </a:solidFill>
              </a:defRPr>
            </a:lvl4pPr>
            <a:lvl5pPr marL="2286000" lvl="4" indent="-22860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rgbClr val="888888"/>
              </a:buClr>
              <a:buSzPts val="4000"/>
              <a:buNone/>
              <a:defRPr sz="4000">
                <a:solidFill>
                  <a:srgbClr val="888888"/>
                </a:solidFill>
              </a:defRPr>
            </a:lvl5pPr>
            <a:lvl6pPr marL="2743200" lvl="5" indent="-22860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rgbClr val="888888"/>
              </a:buClr>
              <a:buSzPts val="4000"/>
              <a:buNone/>
              <a:defRPr sz="4000">
                <a:solidFill>
                  <a:srgbClr val="888888"/>
                </a:solidFill>
              </a:defRPr>
            </a:lvl6pPr>
            <a:lvl7pPr marL="3200400" lvl="6" indent="-22860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rgbClr val="888888"/>
              </a:buClr>
              <a:buSzPts val="4000"/>
              <a:buNone/>
              <a:defRPr sz="4000">
                <a:solidFill>
                  <a:srgbClr val="888888"/>
                </a:solidFill>
              </a:defRPr>
            </a:lvl7pPr>
            <a:lvl8pPr marL="3657600" lvl="7" indent="-22860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rgbClr val="888888"/>
              </a:buClr>
              <a:buSzPts val="4000"/>
              <a:buNone/>
              <a:defRPr sz="4000">
                <a:solidFill>
                  <a:srgbClr val="888888"/>
                </a:solidFill>
              </a:defRPr>
            </a:lvl8pPr>
            <a:lvl9pPr marL="4114800" lvl="8" indent="-22860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rgbClr val="888888"/>
              </a:buClr>
              <a:buSzPts val="4000"/>
              <a:buNone/>
              <a:defRPr sz="40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77" name="Google Shape;77;p17"/>
          <p:cNvSpPr txBox="1">
            <a:spLocks noGrp="1"/>
          </p:cNvSpPr>
          <p:nvPr>
            <p:ph type="dt" idx="10"/>
          </p:nvPr>
        </p:nvSpPr>
        <p:spPr>
          <a:xfrm>
            <a:off x="2514600" y="9534525"/>
            <a:ext cx="8229600" cy="5476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28575" tIns="114250" rIns="228575" bIns="11425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17"/>
          <p:cNvSpPr txBox="1">
            <a:spLocks noGrp="1"/>
          </p:cNvSpPr>
          <p:nvPr>
            <p:ph type="ftr" idx="11"/>
          </p:nvPr>
        </p:nvSpPr>
        <p:spPr>
          <a:xfrm>
            <a:off x="12115800" y="9534525"/>
            <a:ext cx="12344400" cy="5476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28575" tIns="114250" rIns="228575" bIns="1142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17"/>
          <p:cNvSpPr txBox="1">
            <a:spLocks noGrp="1"/>
          </p:cNvSpPr>
          <p:nvPr>
            <p:ph type="sldNum" idx="12"/>
          </p:nvPr>
        </p:nvSpPr>
        <p:spPr>
          <a:xfrm>
            <a:off x="25831800" y="9534525"/>
            <a:ext cx="8229600" cy="5476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28575" tIns="114250" rIns="228575" bIns="11425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Два объекта" type="twoObj">
  <p:cSld name="TWO_OBJECTS"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8"/>
          <p:cNvSpPr txBox="1">
            <a:spLocks noGrp="1"/>
          </p:cNvSpPr>
          <p:nvPr>
            <p:ph type="title"/>
          </p:nvPr>
        </p:nvSpPr>
        <p:spPr>
          <a:xfrm>
            <a:off x="2514600" y="547688"/>
            <a:ext cx="31546800" cy="19883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28575" tIns="114250" rIns="228575" bIns="11425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5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82" name="Google Shape;82;p18"/>
          <p:cNvSpPr txBox="1">
            <a:spLocks noGrp="1"/>
          </p:cNvSpPr>
          <p:nvPr>
            <p:ph type="body" idx="1"/>
          </p:nvPr>
        </p:nvSpPr>
        <p:spPr>
          <a:xfrm>
            <a:off x="2514600" y="2738438"/>
            <a:ext cx="15544800" cy="652700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28575" tIns="114250" rIns="228575" bIns="114250" anchor="t" anchorCtr="0">
            <a:normAutofit/>
          </a:bodyPr>
          <a:lstStyle>
            <a:lvl1pPr marL="457200" lvl="0" indent="-514350" algn="l">
              <a:lnSpc>
                <a:spcPct val="90000"/>
              </a:lnSpc>
              <a:spcBef>
                <a:spcPts val="2500"/>
              </a:spcBef>
              <a:spcAft>
                <a:spcPts val="0"/>
              </a:spcAft>
              <a:buClr>
                <a:schemeClr val="dk1"/>
              </a:buClr>
              <a:buSzPts val="4500"/>
              <a:buChar char="•"/>
              <a:defRPr/>
            </a:lvl1pPr>
            <a:lvl2pPr marL="914400" lvl="1" indent="-51435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4500"/>
              <a:buChar char="•"/>
              <a:defRPr/>
            </a:lvl2pPr>
            <a:lvl3pPr marL="1371600" lvl="2" indent="-51435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4500"/>
              <a:buChar char="•"/>
              <a:defRPr/>
            </a:lvl3pPr>
            <a:lvl4pPr marL="1828800" lvl="3" indent="-51435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4500"/>
              <a:buChar char="•"/>
              <a:defRPr/>
            </a:lvl4pPr>
            <a:lvl5pPr marL="2286000" lvl="4" indent="-51435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4500"/>
              <a:buChar char="•"/>
              <a:defRPr/>
            </a:lvl5pPr>
            <a:lvl6pPr marL="2743200" lvl="5" indent="-51435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4500"/>
              <a:buChar char="•"/>
              <a:defRPr/>
            </a:lvl6pPr>
            <a:lvl7pPr marL="3200400" lvl="6" indent="-51435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4500"/>
              <a:buChar char="•"/>
              <a:defRPr/>
            </a:lvl7pPr>
            <a:lvl8pPr marL="3657600" lvl="7" indent="-51435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4500"/>
              <a:buChar char="•"/>
              <a:defRPr/>
            </a:lvl8pPr>
            <a:lvl9pPr marL="4114800" lvl="8" indent="-51435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4500"/>
              <a:buChar char="•"/>
              <a:defRPr/>
            </a:lvl9pPr>
          </a:lstStyle>
          <a:p>
            <a:endParaRPr/>
          </a:p>
        </p:txBody>
      </p:sp>
      <p:sp>
        <p:nvSpPr>
          <p:cNvPr id="83" name="Google Shape;83;p18"/>
          <p:cNvSpPr txBox="1">
            <a:spLocks noGrp="1"/>
          </p:cNvSpPr>
          <p:nvPr>
            <p:ph type="body" idx="2"/>
          </p:nvPr>
        </p:nvSpPr>
        <p:spPr>
          <a:xfrm>
            <a:off x="18516600" y="2738438"/>
            <a:ext cx="15544800" cy="652700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28575" tIns="114250" rIns="228575" bIns="114250" anchor="t" anchorCtr="0">
            <a:normAutofit/>
          </a:bodyPr>
          <a:lstStyle>
            <a:lvl1pPr marL="457200" lvl="0" indent="-514350" algn="l">
              <a:lnSpc>
                <a:spcPct val="90000"/>
              </a:lnSpc>
              <a:spcBef>
                <a:spcPts val="2500"/>
              </a:spcBef>
              <a:spcAft>
                <a:spcPts val="0"/>
              </a:spcAft>
              <a:buClr>
                <a:schemeClr val="dk1"/>
              </a:buClr>
              <a:buSzPts val="4500"/>
              <a:buChar char="•"/>
              <a:defRPr/>
            </a:lvl1pPr>
            <a:lvl2pPr marL="914400" lvl="1" indent="-51435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4500"/>
              <a:buChar char="•"/>
              <a:defRPr/>
            </a:lvl2pPr>
            <a:lvl3pPr marL="1371600" lvl="2" indent="-51435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4500"/>
              <a:buChar char="•"/>
              <a:defRPr/>
            </a:lvl3pPr>
            <a:lvl4pPr marL="1828800" lvl="3" indent="-51435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4500"/>
              <a:buChar char="•"/>
              <a:defRPr/>
            </a:lvl4pPr>
            <a:lvl5pPr marL="2286000" lvl="4" indent="-51435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4500"/>
              <a:buChar char="•"/>
              <a:defRPr/>
            </a:lvl5pPr>
            <a:lvl6pPr marL="2743200" lvl="5" indent="-51435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4500"/>
              <a:buChar char="•"/>
              <a:defRPr/>
            </a:lvl6pPr>
            <a:lvl7pPr marL="3200400" lvl="6" indent="-51435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4500"/>
              <a:buChar char="•"/>
              <a:defRPr/>
            </a:lvl7pPr>
            <a:lvl8pPr marL="3657600" lvl="7" indent="-51435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4500"/>
              <a:buChar char="•"/>
              <a:defRPr/>
            </a:lvl8pPr>
            <a:lvl9pPr marL="4114800" lvl="8" indent="-51435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4500"/>
              <a:buChar char="•"/>
              <a:defRPr/>
            </a:lvl9pPr>
          </a:lstStyle>
          <a:p>
            <a:endParaRPr/>
          </a:p>
        </p:txBody>
      </p:sp>
      <p:sp>
        <p:nvSpPr>
          <p:cNvPr id="84" name="Google Shape;84;p18"/>
          <p:cNvSpPr txBox="1">
            <a:spLocks noGrp="1"/>
          </p:cNvSpPr>
          <p:nvPr>
            <p:ph type="dt" idx="10"/>
          </p:nvPr>
        </p:nvSpPr>
        <p:spPr>
          <a:xfrm>
            <a:off x="2514600" y="9534525"/>
            <a:ext cx="8229600" cy="5476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28575" tIns="114250" rIns="228575" bIns="11425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85" name="Google Shape;85;p18"/>
          <p:cNvSpPr txBox="1">
            <a:spLocks noGrp="1"/>
          </p:cNvSpPr>
          <p:nvPr>
            <p:ph type="ftr" idx="11"/>
          </p:nvPr>
        </p:nvSpPr>
        <p:spPr>
          <a:xfrm>
            <a:off x="12115800" y="9534525"/>
            <a:ext cx="12344400" cy="5476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28575" tIns="114250" rIns="228575" bIns="1142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86" name="Google Shape;86;p18"/>
          <p:cNvSpPr txBox="1">
            <a:spLocks noGrp="1"/>
          </p:cNvSpPr>
          <p:nvPr>
            <p:ph type="sldNum" idx="12"/>
          </p:nvPr>
        </p:nvSpPr>
        <p:spPr>
          <a:xfrm>
            <a:off x="25831800" y="9534525"/>
            <a:ext cx="8229600" cy="5476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28575" tIns="114250" rIns="228575" bIns="11425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Сравнение" type="twoTxTwoObj">
  <p:cSld name="TWO_OBJECTS_WITH_TEXT">
    <p:spTree>
      <p:nvGrpSpPr>
        <p:cNvPr id="1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p19"/>
          <p:cNvSpPr txBox="1">
            <a:spLocks noGrp="1"/>
          </p:cNvSpPr>
          <p:nvPr>
            <p:ph type="title"/>
          </p:nvPr>
        </p:nvSpPr>
        <p:spPr>
          <a:xfrm>
            <a:off x="2519364" y="547688"/>
            <a:ext cx="31546800" cy="19883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28575" tIns="114250" rIns="228575" bIns="11425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5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89" name="Google Shape;89;p19"/>
          <p:cNvSpPr txBox="1">
            <a:spLocks noGrp="1"/>
          </p:cNvSpPr>
          <p:nvPr>
            <p:ph type="body" idx="1"/>
          </p:nvPr>
        </p:nvSpPr>
        <p:spPr>
          <a:xfrm>
            <a:off x="2519364" y="2521745"/>
            <a:ext cx="15473361" cy="12358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28575" tIns="114250" rIns="228575" bIns="114250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2500"/>
              </a:spcBef>
              <a:spcAft>
                <a:spcPts val="0"/>
              </a:spcAft>
              <a:buClr>
                <a:schemeClr val="dk1"/>
              </a:buClr>
              <a:buSzPts val="6000"/>
              <a:buNone/>
              <a:defRPr sz="6000" b="1"/>
            </a:lvl1pPr>
            <a:lvl2pPr marL="914400" lvl="1" indent="-22860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5000"/>
              <a:buNone/>
              <a:defRPr sz="5000" b="1"/>
            </a:lvl2pPr>
            <a:lvl3pPr marL="1371600" lvl="2" indent="-22860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4500"/>
              <a:buNone/>
              <a:defRPr sz="4500" b="1"/>
            </a:lvl3pPr>
            <a:lvl4pPr marL="1828800" lvl="3" indent="-22860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4000"/>
              <a:buNone/>
              <a:defRPr sz="4000" b="1"/>
            </a:lvl4pPr>
            <a:lvl5pPr marL="2286000" lvl="4" indent="-22860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4000"/>
              <a:buNone/>
              <a:defRPr sz="4000" b="1"/>
            </a:lvl5pPr>
            <a:lvl6pPr marL="2743200" lvl="5" indent="-22860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4000"/>
              <a:buNone/>
              <a:defRPr sz="4000" b="1"/>
            </a:lvl6pPr>
            <a:lvl7pPr marL="3200400" lvl="6" indent="-22860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4000"/>
              <a:buNone/>
              <a:defRPr sz="4000" b="1"/>
            </a:lvl7pPr>
            <a:lvl8pPr marL="3657600" lvl="7" indent="-22860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4000"/>
              <a:buNone/>
              <a:defRPr sz="4000" b="1"/>
            </a:lvl8pPr>
            <a:lvl9pPr marL="4114800" lvl="8" indent="-22860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4000"/>
              <a:buNone/>
              <a:defRPr sz="4000" b="1"/>
            </a:lvl9pPr>
          </a:lstStyle>
          <a:p>
            <a:endParaRPr/>
          </a:p>
        </p:txBody>
      </p:sp>
      <p:sp>
        <p:nvSpPr>
          <p:cNvPr id="90" name="Google Shape;90;p19"/>
          <p:cNvSpPr txBox="1">
            <a:spLocks noGrp="1"/>
          </p:cNvSpPr>
          <p:nvPr>
            <p:ph type="body" idx="2"/>
          </p:nvPr>
        </p:nvSpPr>
        <p:spPr>
          <a:xfrm>
            <a:off x="2519364" y="3757613"/>
            <a:ext cx="15473361" cy="55268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28575" tIns="114250" rIns="228575" bIns="114250" anchor="t" anchorCtr="0">
            <a:normAutofit/>
          </a:bodyPr>
          <a:lstStyle>
            <a:lvl1pPr marL="457200" lvl="0" indent="-514350" algn="l">
              <a:lnSpc>
                <a:spcPct val="90000"/>
              </a:lnSpc>
              <a:spcBef>
                <a:spcPts val="2500"/>
              </a:spcBef>
              <a:spcAft>
                <a:spcPts val="0"/>
              </a:spcAft>
              <a:buClr>
                <a:schemeClr val="dk1"/>
              </a:buClr>
              <a:buSzPts val="4500"/>
              <a:buChar char="•"/>
              <a:defRPr/>
            </a:lvl1pPr>
            <a:lvl2pPr marL="914400" lvl="1" indent="-51435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4500"/>
              <a:buChar char="•"/>
              <a:defRPr/>
            </a:lvl2pPr>
            <a:lvl3pPr marL="1371600" lvl="2" indent="-51435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4500"/>
              <a:buChar char="•"/>
              <a:defRPr/>
            </a:lvl3pPr>
            <a:lvl4pPr marL="1828800" lvl="3" indent="-51435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4500"/>
              <a:buChar char="•"/>
              <a:defRPr/>
            </a:lvl4pPr>
            <a:lvl5pPr marL="2286000" lvl="4" indent="-51435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4500"/>
              <a:buChar char="•"/>
              <a:defRPr/>
            </a:lvl5pPr>
            <a:lvl6pPr marL="2743200" lvl="5" indent="-51435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4500"/>
              <a:buChar char="•"/>
              <a:defRPr/>
            </a:lvl6pPr>
            <a:lvl7pPr marL="3200400" lvl="6" indent="-51435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4500"/>
              <a:buChar char="•"/>
              <a:defRPr/>
            </a:lvl7pPr>
            <a:lvl8pPr marL="3657600" lvl="7" indent="-51435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4500"/>
              <a:buChar char="•"/>
              <a:defRPr/>
            </a:lvl8pPr>
            <a:lvl9pPr marL="4114800" lvl="8" indent="-51435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4500"/>
              <a:buChar char="•"/>
              <a:defRPr/>
            </a:lvl9pPr>
          </a:lstStyle>
          <a:p>
            <a:endParaRPr/>
          </a:p>
        </p:txBody>
      </p:sp>
      <p:sp>
        <p:nvSpPr>
          <p:cNvPr id="91" name="Google Shape;91;p19"/>
          <p:cNvSpPr txBox="1">
            <a:spLocks noGrp="1"/>
          </p:cNvSpPr>
          <p:nvPr>
            <p:ph type="body" idx="3"/>
          </p:nvPr>
        </p:nvSpPr>
        <p:spPr>
          <a:xfrm>
            <a:off x="18516600" y="2521745"/>
            <a:ext cx="15549564" cy="12358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28575" tIns="114250" rIns="228575" bIns="114250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2500"/>
              </a:spcBef>
              <a:spcAft>
                <a:spcPts val="0"/>
              </a:spcAft>
              <a:buClr>
                <a:schemeClr val="dk1"/>
              </a:buClr>
              <a:buSzPts val="6000"/>
              <a:buNone/>
              <a:defRPr sz="6000" b="1"/>
            </a:lvl1pPr>
            <a:lvl2pPr marL="914400" lvl="1" indent="-22860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5000"/>
              <a:buNone/>
              <a:defRPr sz="5000" b="1"/>
            </a:lvl2pPr>
            <a:lvl3pPr marL="1371600" lvl="2" indent="-22860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4500"/>
              <a:buNone/>
              <a:defRPr sz="4500" b="1"/>
            </a:lvl3pPr>
            <a:lvl4pPr marL="1828800" lvl="3" indent="-22860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4000"/>
              <a:buNone/>
              <a:defRPr sz="4000" b="1"/>
            </a:lvl4pPr>
            <a:lvl5pPr marL="2286000" lvl="4" indent="-22860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4000"/>
              <a:buNone/>
              <a:defRPr sz="4000" b="1"/>
            </a:lvl5pPr>
            <a:lvl6pPr marL="2743200" lvl="5" indent="-22860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4000"/>
              <a:buNone/>
              <a:defRPr sz="4000" b="1"/>
            </a:lvl6pPr>
            <a:lvl7pPr marL="3200400" lvl="6" indent="-22860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4000"/>
              <a:buNone/>
              <a:defRPr sz="4000" b="1"/>
            </a:lvl7pPr>
            <a:lvl8pPr marL="3657600" lvl="7" indent="-22860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4000"/>
              <a:buNone/>
              <a:defRPr sz="4000" b="1"/>
            </a:lvl8pPr>
            <a:lvl9pPr marL="4114800" lvl="8" indent="-22860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4000"/>
              <a:buNone/>
              <a:defRPr sz="4000" b="1"/>
            </a:lvl9pPr>
          </a:lstStyle>
          <a:p>
            <a:endParaRPr/>
          </a:p>
        </p:txBody>
      </p:sp>
      <p:sp>
        <p:nvSpPr>
          <p:cNvPr id="92" name="Google Shape;92;p19"/>
          <p:cNvSpPr txBox="1">
            <a:spLocks noGrp="1"/>
          </p:cNvSpPr>
          <p:nvPr>
            <p:ph type="body" idx="4"/>
          </p:nvPr>
        </p:nvSpPr>
        <p:spPr>
          <a:xfrm>
            <a:off x="18516600" y="3757613"/>
            <a:ext cx="15549564" cy="55268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28575" tIns="114250" rIns="228575" bIns="114250" anchor="t" anchorCtr="0">
            <a:normAutofit/>
          </a:bodyPr>
          <a:lstStyle>
            <a:lvl1pPr marL="457200" lvl="0" indent="-514350" algn="l">
              <a:lnSpc>
                <a:spcPct val="90000"/>
              </a:lnSpc>
              <a:spcBef>
                <a:spcPts val="2500"/>
              </a:spcBef>
              <a:spcAft>
                <a:spcPts val="0"/>
              </a:spcAft>
              <a:buClr>
                <a:schemeClr val="dk1"/>
              </a:buClr>
              <a:buSzPts val="4500"/>
              <a:buChar char="•"/>
              <a:defRPr/>
            </a:lvl1pPr>
            <a:lvl2pPr marL="914400" lvl="1" indent="-51435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4500"/>
              <a:buChar char="•"/>
              <a:defRPr/>
            </a:lvl2pPr>
            <a:lvl3pPr marL="1371600" lvl="2" indent="-51435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4500"/>
              <a:buChar char="•"/>
              <a:defRPr/>
            </a:lvl3pPr>
            <a:lvl4pPr marL="1828800" lvl="3" indent="-51435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4500"/>
              <a:buChar char="•"/>
              <a:defRPr/>
            </a:lvl4pPr>
            <a:lvl5pPr marL="2286000" lvl="4" indent="-51435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4500"/>
              <a:buChar char="•"/>
              <a:defRPr/>
            </a:lvl5pPr>
            <a:lvl6pPr marL="2743200" lvl="5" indent="-51435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4500"/>
              <a:buChar char="•"/>
              <a:defRPr/>
            </a:lvl6pPr>
            <a:lvl7pPr marL="3200400" lvl="6" indent="-51435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4500"/>
              <a:buChar char="•"/>
              <a:defRPr/>
            </a:lvl7pPr>
            <a:lvl8pPr marL="3657600" lvl="7" indent="-51435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4500"/>
              <a:buChar char="•"/>
              <a:defRPr/>
            </a:lvl8pPr>
            <a:lvl9pPr marL="4114800" lvl="8" indent="-51435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4500"/>
              <a:buChar char="•"/>
              <a:defRPr/>
            </a:lvl9pPr>
          </a:lstStyle>
          <a:p>
            <a:endParaRPr/>
          </a:p>
        </p:txBody>
      </p:sp>
      <p:sp>
        <p:nvSpPr>
          <p:cNvPr id="93" name="Google Shape;93;p19"/>
          <p:cNvSpPr txBox="1">
            <a:spLocks noGrp="1"/>
          </p:cNvSpPr>
          <p:nvPr>
            <p:ph type="dt" idx="10"/>
          </p:nvPr>
        </p:nvSpPr>
        <p:spPr>
          <a:xfrm>
            <a:off x="2514600" y="9534525"/>
            <a:ext cx="8229600" cy="5476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28575" tIns="114250" rIns="228575" bIns="11425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94" name="Google Shape;94;p19"/>
          <p:cNvSpPr txBox="1">
            <a:spLocks noGrp="1"/>
          </p:cNvSpPr>
          <p:nvPr>
            <p:ph type="ftr" idx="11"/>
          </p:nvPr>
        </p:nvSpPr>
        <p:spPr>
          <a:xfrm>
            <a:off x="12115800" y="9534525"/>
            <a:ext cx="12344400" cy="5476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28575" tIns="114250" rIns="228575" bIns="1142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95" name="Google Shape;95;p19"/>
          <p:cNvSpPr txBox="1">
            <a:spLocks noGrp="1"/>
          </p:cNvSpPr>
          <p:nvPr>
            <p:ph type="sldNum" idx="12"/>
          </p:nvPr>
        </p:nvSpPr>
        <p:spPr>
          <a:xfrm>
            <a:off x="25831800" y="9534525"/>
            <a:ext cx="8229600" cy="5476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28575" tIns="114250" rIns="228575" bIns="11425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Только заголовок" type="titleOnly">
  <p:cSld name="TITLE_ONLY"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p20"/>
          <p:cNvSpPr txBox="1">
            <a:spLocks noGrp="1"/>
          </p:cNvSpPr>
          <p:nvPr>
            <p:ph type="title"/>
          </p:nvPr>
        </p:nvSpPr>
        <p:spPr>
          <a:xfrm>
            <a:off x="2514600" y="547688"/>
            <a:ext cx="31546800" cy="19883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28575" tIns="114250" rIns="228575" bIns="11425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5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98" name="Google Shape;98;p20"/>
          <p:cNvSpPr txBox="1">
            <a:spLocks noGrp="1"/>
          </p:cNvSpPr>
          <p:nvPr>
            <p:ph type="dt" idx="10"/>
          </p:nvPr>
        </p:nvSpPr>
        <p:spPr>
          <a:xfrm>
            <a:off x="2514600" y="9534525"/>
            <a:ext cx="8229600" cy="5476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28575" tIns="114250" rIns="228575" bIns="11425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99" name="Google Shape;99;p20"/>
          <p:cNvSpPr txBox="1">
            <a:spLocks noGrp="1"/>
          </p:cNvSpPr>
          <p:nvPr>
            <p:ph type="ftr" idx="11"/>
          </p:nvPr>
        </p:nvSpPr>
        <p:spPr>
          <a:xfrm>
            <a:off x="12115800" y="9534525"/>
            <a:ext cx="12344400" cy="5476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28575" tIns="114250" rIns="228575" bIns="1142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100" name="Google Shape;100;p20"/>
          <p:cNvSpPr txBox="1">
            <a:spLocks noGrp="1"/>
          </p:cNvSpPr>
          <p:nvPr>
            <p:ph type="sldNum" idx="12"/>
          </p:nvPr>
        </p:nvSpPr>
        <p:spPr>
          <a:xfrm>
            <a:off x="25831800" y="9534525"/>
            <a:ext cx="8229600" cy="5476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28575" tIns="114250" rIns="228575" bIns="11425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Пустой слайд" type="blank">
  <p:cSld name="BLANK"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21"/>
          <p:cNvSpPr txBox="1">
            <a:spLocks noGrp="1"/>
          </p:cNvSpPr>
          <p:nvPr>
            <p:ph type="dt" idx="10"/>
          </p:nvPr>
        </p:nvSpPr>
        <p:spPr>
          <a:xfrm>
            <a:off x="2514600" y="9534525"/>
            <a:ext cx="8229600" cy="5476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28575" tIns="114250" rIns="228575" bIns="11425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103" name="Google Shape;103;p21"/>
          <p:cNvSpPr txBox="1">
            <a:spLocks noGrp="1"/>
          </p:cNvSpPr>
          <p:nvPr>
            <p:ph type="ftr" idx="11"/>
          </p:nvPr>
        </p:nvSpPr>
        <p:spPr>
          <a:xfrm>
            <a:off x="12115800" y="9534525"/>
            <a:ext cx="12344400" cy="5476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28575" tIns="114250" rIns="228575" bIns="1142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104" name="Google Shape;104;p21"/>
          <p:cNvSpPr txBox="1">
            <a:spLocks noGrp="1"/>
          </p:cNvSpPr>
          <p:nvPr>
            <p:ph type="sldNum" idx="12"/>
          </p:nvPr>
        </p:nvSpPr>
        <p:spPr>
          <a:xfrm>
            <a:off x="25831800" y="9534525"/>
            <a:ext cx="8229600" cy="5476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28575" tIns="114250" rIns="228575" bIns="11425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Объект с подписью" type="objTx">
  <p:cSld name="OBJECT_WITH_CAPTION_TEXT">
    <p:spTree>
      <p:nvGrpSpPr>
        <p:cNvPr id="1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p22"/>
          <p:cNvSpPr txBox="1">
            <a:spLocks noGrp="1"/>
          </p:cNvSpPr>
          <p:nvPr>
            <p:ph type="title"/>
          </p:nvPr>
        </p:nvSpPr>
        <p:spPr>
          <a:xfrm>
            <a:off x="2519364" y="685800"/>
            <a:ext cx="11796711" cy="2400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28575" tIns="114250" rIns="228575" bIns="11425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0"/>
              <a:buFont typeface="Calibri"/>
              <a:buNone/>
              <a:defRPr sz="8000"/>
            </a:lvl1pPr>
            <a:lvl2pPr lvl="1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107" name="Google Shape;107;p22"/>
          <p:cNvSpPr txBox="1">
            <a:spLocks noGrp="1"/>
          </p:cNvSpPr>
          <p:nvPr>
            <p:ph type="body" idx="1"/>
          </p:nvPr>
        </p:nvSpPr>
        <p:spPr>
          <a:xfrm>
            <a:off x="15549564" y="1481138"/>
            <a:ext cx="18516600" cy="73104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28575" tIns="114250" rIns="228575" bIns="114250" anchor="t" anchorCtr="0">
            <a:normAutofit/>
          </a:bodyPr>
          <a:lstStyle>
            <a:lvl1pPr marL="457200" lvl="0" indent="-736600" algn="l">
              <a:lnSpc>
                <a:spcPct val="90000"/>
              </a:lnSpc>
              <a:spcBef>
                <a:spcPts val="2500"/>
              </a:spcBef>
              <a:spcAft>
                <a:spcPts val="0"/>
              </a:spcAft>
              <a:buClr>
                <a:schemeClr val="dk1"/>
              </a:buClr>
              <a:buSzPts val="8000"/>
              <a:buChar char="•"/>
              <a:defRPr sz="8000"/>
            </a:lvl1pPr>
            <a:lvl2pPr marL="914400" lvl="1" indent="-67310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7000"/>
              <a:buChar char="•"/>
              <a:defRPr sz="7000"/>
            </a:lvl2pPr>
            <a:lvl3pPr marL="1371600" lvl="2" indent="-60960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6000"/>
              <a:buChar char="•"/>
              <a:defRPr sz="6000"/>
            </a:lvl3pPr>
            <a:lvl4pPr marL="1828800" lvl="3" indent="-54610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5000"/>
              <a:buChar char="•"/>
              <a:defRPr sz="5000"/>
            </a:lvl4pPr>
            <a:lvl5pPr marL="2286000" lvl="4" indent="-54610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5000"/>
              <a:buChar char="•"/>
              <a:defRPr sz="5000"/>
            </a:lvl5pPr>
            <a:lvl6pPr marL="2743200" lvl="5" indent="-54610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5000"/>
              <a:buChar char="•"/>
              <a:defRPr sz="5000"/>
            </a:lvl6pPr>
            <a:lvl7pPr marL="3200400" lvl="6" indent="-54610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5000"/>
              <a:buChar char="•"/>
              <a:defRPr sz="5000"/>
            </a:lvl7pPr>
            <a:lvl8pPr marL="3657600" lvl="7" indent="-54610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5000"/>
              <a:buChar char="•"/>
              <a:defRPr sz="5000"/>
            </a:lvl8pPr>
            <a:lvl9pPr marL="4114800" lvl="8" indent="-54610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5000"/>
              <a:buChar char="•"/>
              <a:defRPr sz="5000"/>
            </a:lvl9pPr>
          </a:lstStyle>
          <a:p>
            <a:endParaRPr/>
          </a:p>
        </p:txBody>
      </p:sp>
      <p:sp>
        <p:nvSpPr>
          <p:cNvPr id="108" name="Google Shape;108;p22"/>
          <p:cNvSpPr txBox="1">
            <a:spLocks noGrp="1"/>
          </p:cNvSpPr>
          <p:nvPr>
            <p:ph type="body" idx="2"/>
          </p:nvPr>
        </p:nvSpPr>
        <p:spPr>
          <a:xfrm>
            <a:off x="2519364" y="3086100"/>
            <a:ext cx="11796711" cy="57173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28575" tIns="114250" rIns="228575" bIns="11425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2500"/>
              </a:spcBef>
              <a:spcAft>
                <a:spcPts val="0"/>
              </a:spcAft>
              <a:buClr>
                <a:schemeClr val="dk1"/>
              </a:buClr>
              <a:buSzPts val="4000"/>
              <a:buNone/>
              <a:defRPr sz="4000"/>
            </a:lvl1pPr>
            <a:lvl2pPr marL="914400" lvl="1" indent="-22860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3500"/>
            </a:lvl2pPr>
            <a:lvl3pPr marL="1371600" lvl="2" indent="-22860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3000"/>
            </a:lvl3pPr>
            <a:lvl4pPr marL="1828800" lvl="3" indent="-22860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2500"/>
              <a:buNone/>
              <a:defRPr sz="2500"/>
            </a:lvl4pPr>
            <a:lvl5pPr marL="2286000" lvl="4" indent="-22860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2500"/>
              <a:buNone/>
              <a:defRPr sz="2500"/>
            </a:lvl5pPr>
            <a:lvl6pPr marL="2743200" lvl="5" indent="-22860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2500"/>
              <a:buNone/>
              <a:defRPr sz="2500"/>
            </a:lvl6pPr>
            <a:lvl7pPr marL="3200400" lvl="6" indent="-22860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2500"/>
              <a:buNone/>
              <a:defRPr sz="2500"/>
            </a:lvl7pPr>
            <a:lvl8pPr marL="3657600" lvl="7" indent="-22860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2500"/>
              <a:buNone/>
              <a:defRPr sz="2500"/>
            </a:lvl8pPr>
            <a:lvl9pPr marL="4114800" lvl="8" indent="-22860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109" name="Google Shape;109;p22"/>
          <p:cNvSpPr txBox="1">
            <a:spLocks noGrp="1"/>
          </p:cNvSpPr>
          <p:nvPr>
            <p:ph type="dt" idx="10"/>
          </p:nvPr>
        </p:nvSpPr>
        <p:spPr>
          <a:xfrm>
            <a:off x="2514600" y="9534525"/>
            <a:ext cx="8229600" cy="5476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28575" tIns="114250" rIns="228575" bIns="11425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110" name="Google Shape;110;p22"/>
          <p:cNvSpPr txBox="1">
            <a:spLocks noGrp="1"/>
          </p:cNvSpPr>
          <p:nvPr>
            <p:ph type="ftr" idx="11"/>
          </p:nvPr>
        </p:nvSpPr>
        <p:spPr>
          <a:xfrm>
            <a:off x="12115800" y="9534525"/>
            <a:ext cx="12344400" cy="5476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28575" tIns="114250" rIns="228575" bIns="1142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111" name="Google Shape;111;p22"/>
          <p:cNvSpPr txBox="1">
            <a:spLocks noGrp="1"/>
          </p:cNvSpPr>
          <p:nvPr>
            <p:ph type="sldNum" idx="12"/>
          </p:nvPr>
        </p:nvSpPr>
        <p:spPr>
          <a:xfrm>
            <a:off x="25831800" y="9534525"/>
            <a:ext cx="8229600" cy="5476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28575" tIns="114250" rIns="228575" bIns="11425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Рисунок с подписью" type="picTx">
  <p:cSld name="PICTURE_WITH_CAPTION_TEXT">
    <p:spTree>
      <p:nvGrpSpPr>
        <p:cNvPr id="1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p23"/>
          <p:cNvSpPr txBox="1">
            <a:spLocks noGrp="1"/>
          </p:cNvSpPr>
          <p:nvPr>
            <p:ph type="title"/>
          </p:nvPr>
        </p:nvSpPr>
        <p:spPr>
          <a:xfrm>
            <a:off x="2519364" y="685800"/>
            <a:ext cx="11796711" cy="2400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28575" tIns="114250" rIns="228575" bIns="11425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0"/>
              <a:buFont typeface="Calibri"/>
              <a:buNone/>
              <a:defRPr sz="8000"/>
            </a:lvl1pPr>
            <a:lvl2pPr lvl="1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114" name="Google Shape;114;p23"/>
          <p:cNvSpPr>
            <a:spLocks noGrp="1"/>
          </p:cNvSpPr>
          <p:nvPr>
            <p:ph type="pic" idx="2"/>
          </p:nvPr>
        </p:nvSpPr>
        <p:spPr>
          <a:xfrm>
            <a:off x="15549564" y="1481138"/>
            <a:ext cx="18516600" cy="7310438"/>
          </a:xfrm>
          <a:prstGeom prst="rect">
            <a:avLst/>
          </a:prstGeom>
          <a:noFill/>
          <a:ln>
            <a:noFill/>
          </a:ln>
        </p:spPr>
      </p:sp>
      <p:sp>
        <p:nvSpPr>
          <p:cNvPr id="115" name="Google Shape;115;p23"/>
          <p:cNvSpPr txBox="1">
            <a:spLocks noGrp="1"/>
          </p:cNvSpPr>
          <p:nvPr>
            <p:ph type="body" idx="1"/>
          </p:nvPr>
        </p:nvSpPr>
        <p:spPr>
          <a:xfrm>
            <a:off x="2519364" y="3086100"/>
            <a:ext cx="11796711" cy="57173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28575" tIns="114250" rIns="228575" bIns="11425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2500"/>
              </a:spcBef>
              <a:spcAft>
                <a:spcPts val="0"/>
              </a:spcAft>
              <a:buClr>
                <a:schemeClr val="dk1"/>
              </a:buClr>
              <a:buSzPts val="4000"/>
              <a:buNone/>
              <a:defRPr sz="4000"/>
            </a:lvl1pPr>
            <a:lvl2pPr marL="914400" lvl="1" indent="-22860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3500"/>
            </a:lvl2pPr>
            <a:lvl3pPr marL="1371600" lvl="2" indent="-22860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3000"/>
            </a:lvl3pPr>
            <a:lvl4pPr marL="1828800" lvl="3" indent="-22860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2500"/>
              <a:buNone/>
              <a:defRPr sz="2500"/>
            </a:lvl4pPr>
            <a:lvl5pPr marL="2286000" lvl="4" indent="-22860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2500"/>
              <a:buNone/>
              <a:defRPr sz="2500"/>
            </a:lvl5pPr>
            <a:lvl6pPr marL="2743200" lvl="5" indent="-22860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2500"/>
              <a:buNone/>
              <a:defRPr sz="2500"/>
            </a:lvl6pPr>
            <a:lvl7pPr marL="3200400" lvl="6" indent="-22860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2500"/>
              <a:buNone/>
              <a:defRPr sz="2500"/>
            </a:lvl7pPr>
            <a:lvl8pPr marL="3657600" lvl="7" indent="-22860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2500"/>
              <a:buNone/>
              <a:defRPr sz="2500"/>
            </a:lvl8pPr>
            <a:lvl9pPr marL="4114800" lvl="8" indent="-22860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116" name="Google Shape;116;p23"/>
          <p:cNvSpPr txBox="1">
            <a:spLocks noGrp="1"/>
          </p:cNvSpPr>
          <p:nvPr>
            <p:ph type="dt" idx="10"/>
          </p:nvPr>
        </p:nvSpPr>
        <p:spPr>
          <a:xfrm>
            <a:off x="2514600" y="9534525"/>
            <a:ext cx="8229600" cy="5476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28575" tIns="114250" rIns="228575" bIns="11425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117" name="Google Shape;117;p23"/>
          <p:cNvSpPr txBox="1">
            <a:spLocks noGrp="1"/>
          </p:cNvSpPr>
          <p:nvPr>
            <p:ph type="ftr" idx="11"/>
          </p:nvPr>
        </p:nvSpPr>
        <p:spPr>
          <a:xfrm>
            <a:off x="12115800" y="9534525"/>
            <a:ext cx="12344400" cy="5476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28575" tIns="114250" rIns="228575" bIns="1142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118" name="Google Shape;118;p23"/>
          <p:cNvSpPr txBox="1">
            <a:spLocks noGrp="1"/>
          </p:cNvSpPr>
          <p:nvPr>
            <p:ph type="sldNum" idx="12"/>
          </p:nvPr>
        </p:nvSpPr>
        <p:spPr>
          <a:xfrm>
            <a:off x="25831800" y="9534525"/>
            <a:ext cx="8229600" cy="5476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28575" tIns="114250" rIns="228575" bIns="11425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Заголовок и вертикальный текст" type="vertTx">
  <p:cSld name="VERTICAL_TEXT">
    <p:spTree>
      <p:nvGrpSpPr>
        <p:cNvPr id="1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Google Shape;120;p24"/>
          <p:cNvSpPr txBox="1">
            <a:spLocks noGrp="1"/>
          </p:cNvSpPr>
          <p:nvPr>
            <p:ph type="title"/>
          </p:nvPr>
        </p:nvSpPr>
        <p:spPr>
          <a:xfrm>
            <a:off x="2514600" y="547688"/>
            <a:ext cx="31546800" cy="19883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28575" tIns="114250" rIns="228575" bIns="11425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5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121" name="Google Shape;121;p24"/>
          <p:cNvSpPr txBox="1">
            <a:spLocks noGrp="1"/>
          </p:cNvSpPr>
          <p:nvPr>
            <p:ph type="body" idx="1"/>
          </p:nvPr>
        </p:nvSpPr>
        <p:spPr>
          <a:xfrm rot="5400000">
            <a:off x="15024497" y="-9771459"/>
            <a:ext cx="6527007" cy="3154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28575" tIns="114250" rIns="228575" bIns="114250" anchor="t" anchorCtr="0">
            <a:normAutofit/>
          </a:bodyPr>
          <a:lstStyle>
            <a:lvl1pPr marL="457200" lvl="0" indent="-514350" algn="l">
              <a:lnSpc>
                <a:spcPct val="90000"/>
              </a:lnSpc>
              <a:spcBef>
                <a:spcPts val="2500"/>
              </a:spcBef>
              <a:spcAft>
                <a:spcPts val="0"/>
              </a:spcAft>
              <a:buClr>
                <a:schemeClr val="dk1"/>
              </a:buClr>
              <a:buSzPts val="4500"/>
              <a:buChar char="•"/>
              <a:defRPr/>
            </a:lvl1pPr>
            <a:lvl2pPr marL="914400" lvl="1" indent="-51435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4500"/>
              <a:buChar char="•"/>
              <a:defRPr/>
            </a:lvl2pPr>
            <a:lvl3pPr marL="1371600" lvl="2" indent="-51435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4500"/>
              <a:buChar char="•"/>
              <a:defRPr/>
            </a:lvl3pPr>
            <a:lvl4pPr marL="1828800" lvl="3" indent="-51435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4500"/>
              <a:buChar char="•"/>
              <a:defRPr/>
            </a:lvl4pPr>
            <a:lvl5pPr marL="2286000" lvl="4" indent="-51435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4500"/>
              <a:buChar char="•"/>
              <a:defRPr/>
            </a:lvl5pPr>
            <a:lvl6pPr marL="2743200" lvl="5" indent="-51435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4500"/>
              <a:buChar char="•"/>
              <a:defRPr/>
            </a:lvl6pPr>
            <a:lvl7pPr marL="3200400" lvl="6" indent="-51435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4500"/>
              <a:buChar char="•"/>
              <a:defRPr/>
            </a:lvl7pPr>
            <a:lvl8pPr marL="3657600" lvl="7" indent="-51435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4500"/>
              <a:buChar char="•"/>
              <a:defRPr/>
            </a:lvl8pPr>
            <a:lvl9pPr marL="4114800" lvl="8" indent="-51435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4500"/>
              <a:buChar char="•"/>
              <a:defRPr/>
            </a:lvl9pPr>
          </a:lstStyle>
          <a:p>
            <a:endParaRPr/>
          </a:p>
        </p:txBody>
      </p:sp>
      <p:sp>
        <p:nvSpPr>
          <p:cNvPr id="122" name="Google Shape;122;p24"/>
          <p:cNvSpPr txBox="1">
            <a:spLocks noGrp="1"/>
          </p:cNvSpPr>
          <p:nvPr>
            <p:ph type="dt" idx="10"/>
          </p:nvPr>
        </p:nvSpPr>
        <p:spPr>
          <a:xfrm>
            <a:off x="2514600" y="9534525"/>
            <a:ext cx="8229600" cy="5476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28575" tIns="114250" rIns="228575" bIns="11425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123" name="Google Shape;123;p24"/>
          <p:cNvSpPr txBox="1">
            <a:spLocks noGrp="1"/>
          </p:cNvSpPr>
          <p:nvPr>
            <p:ph type="ftr" idx="11"/>
          </p:nvPr>
        </p:nvSpPr>
        <p:spPr>
          <a:xfrm>
            <a:off x="12115800" y="9534525"/>
            <a:ext cx="12344400" cy="5476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28575" tIns="114250" rIns="228575" bIns="1142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124" name="Google Shape;124;p24"/>
          <p:cNvSpPr txBox="1">
            <a:spLocks noGrp="1"/>
          </p:cNvSpPr>
          <p:nvPr>
            <p:ph type="sldNum" idx="12"/>
          </p:nvPr>
        </p:nvSpPr>
        <p:spPr>
          <a:xfrm>
            <a:off x="25831800" y="9534525"/>
            <a:ext cx="8229600" cy="5476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28575" tIns="114250" rIns="228575" bIns="11425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Вертикальный заголовок и текст" type="vertTitleAndTx">
  <p:cSld name="VERTICAL_TITLE_AND_VERTICAL_TEXT">
    <p:spTree>
      <p:nvGrpSpPr>
        <p:cNvPr id="1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p25"/>
          <p:cNvSpPr txBox="1">
            <a:spLocks noGrp="1"/>
          </p:cNvSpPr>
          <p:nvPr>
            <p:ph type="title"/>
          </p:nvPr>
        </p:nvSpPr>
        <p:spPr>
          <a:xfrm rot="5400000">
            <a:off x="25759172" y="963216"/>
            <a:ext cx="8717757" cy="788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28575" tIns="114250" rIns="228575" bIns="11425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5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127" name="Google Shape;127;p25"/>
          <p:cNvSpPr txBox="1">
            <a:spLocks noGrp="1"/>
          </p:cNvSpPr>
          <p:nvPr>
            <p:ph type="body" idx="1"/>
          </p:nvPr>
        </p:nvSpPr>
        <p:spPr>
          <a:xfrm rot="5400000">
            <a:off x="9757172" y="-6694884"/>
            <a:ext cx="8717757" cy="2320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28575" tIns="114250" rIns="228575" bIns="114250" anchor="t" anchorCtr="0">
            <a:normAutofit/>
          </a:bodyPr>
          <a:lstStyle>
            <a:lvl1pPr marL="457200" lvl="0" indent="-514350" algn="l">
              <a:lnSpc>
                <a:spcPct val="90000"/>
              </a:lnSpc>
              <a:spcBef>
                <a:spcPts val="2500"/>
              </a:spcBef>
              <a:spcAft>
                <a:spcPts val="0"/>
              </a:spcAft>
              <a:buClr>
                <a:schemeClr val="dk1"/>
              </a:buClr>
              <a:buSzPts val="4500"/>
              <a:buChar char="•"/>
              <a:defRPr/>
            </a:lvl1pPr>
            <a:lvl2pPr marL="914400" lvl="1" indent="-51435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4500"/>
              <a:buChar char="•"/>
              <a:defRPr/>
            </a:lvl2pPr>
            <a:lvl3pPr marL="1371600" lvl="2" indent="-51435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4500"/>
              <a:buChar char="•"/>
              <a:defRPr/>
            </a:lvl3pPr>
            <a:lvl4pPr marL="1828800" lvl="3" indent="-51435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4500"/>
              <a:buChar char="•"/>
              <a:defRPr/>
            </a:lvl4pPr>
            <a:lvl5pPr marL="2286000" lvl="4" indent="-51435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4500"/>
              <a:buChar char="•"/>
              <a:defRPr/>
            </a:lvl5pPr>
            <a:lvl6pPr marL="2743200" lvl="5" indent="-51435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4500"/>
              <a:buChar char="•"/>
              <a:defRPr/>
            </a:lvl6pPr>
            <a:lvl7pPr marL="3200400" lvl="6" indent="-51435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4500"/>
              <a:buChar char="•"/>
              <a:defRPr/>
            </a:lvl7pPr>
            <a:lvl8pPr marL="3657600" lvl="7" indent="-51435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4500"/>
              <a:buChar char="•"/>
              <a:defRPr/>
            </a:lvl8pPr>
            <a:lvl9pPr marL="4114800" lvl="8" indent="-514350" algn="l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4500"/>
              <a:buChar char="•"/>
              <a:defRPr/>
            </a:lvl9pPr>
          </a:lstStyle>
          <a:p>
            <a:endParaRPr/>
          </a:p>
        </p:txBody>
      </p:sp>
      <p:sp>
        <p:nvSpPr>
          <p:cNvPr id="128" name="Google Shape;128;p25"/>
          <p:cNvSpPr txBox="1">
            <a:spLocks noGrp="1"/>
          </p:cNvSpPr>
          <p:nvPr>
            <p:ph type="dt" idx="10"/>
          </p:nvPr>
        </p:nvSpPr>
        <p:spPr>
          <a:xfrm>
            <a:off x="2514600" y="9534525"/>
            <a:ext cx="8229600" cy="5476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28575" tIns="114250" rIns="228575" bIns="11425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129" name="Google Shape;129;p25"/>
          <p:cNvSpPr txBox="1">
            <a:spLocks noGrp="1"/>
          </p:cNvSpPr>
          <p:nvPr>
            <p:ph type="ftr" idx="11"/>
          </p:nvPr>
        </p:nvSpPr>
        <p:spPr>
          <a:xfrm>
            <a:off x="12115800" y="9534525"/>
            <a:ext cx="12344400" cy="5476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28575" tIns="114250" rIns="228575" bIns="1142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130" name="Google Shape;130;p25"/>
          <p:cNvSpPr txBox="1">
            <a:spLocks noGrp="1"/>
          </p:cNvSpPr>
          <p:nvPr>
            <p:ph type="sldNum" idx="12"/>
          </p:nvPr>
        </p:nvSpPr>
        <p:spPr>
          <a:xfrm>
            <a:off x="25831800" y="9534525"/>
            <a:ext cx="8229600" cy="5476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28575" tIns="114250" rIns="228575" bIns="11425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1246800" y="890050"/>
            <a:ext cx="34082400" cy="114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304750" tIns="304750" rIns="304750" bIns="304750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300"/>
              <a:buNone/>
              <a:defRPr sz="93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300"/>
              <a:buNone/>
              <a:defRPr sz="93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300"/>
              <a:buNone/>
              <a:defRPr sz="93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300"/>
              <a:buNone/>
              <a:defRPr sz="93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300"/>
              <a:buNone/>
              <a:defRPr sz="93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300"/>
              <a:buNone/>
              <a:defRPr sz="93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300"/>
              <a:buNone/>
              <a:defRPr sz="93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300"/>
              <a:buNone/>
              <a:defRPr sz="93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300"/>
              <a:buNone/>
              <a:defRPr sz="93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1246800" y="2304950"/>
            <a:ext cx="34082400" cy="6832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304750" tIns="304750" rIns="304750" bIns="304750" anchor="t" anchorCtr="0">
            <a:normAutofit/>
          </a:bodyPr>
          <a:lstStyle>
            <a:lvl1pPr marL="457200" lvl="0" indent="-609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6000"/>
              <a:buChar char="●"/>
              <a:defRPr sz="6000">
                <a:solidFill>
                  <a:schemeClr val="dk2"/>
                </a:solidFill>
              </a:defRPr>
            </a:lvl1pPr>
            <a:lvl2pPr marL="914400" lvl="1" indent="-5270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700"/>
              <a:buChar char="○"/>
              <a:defRPr sz="4700">
                <a:solidFill>
                  <a:schemeClr val="dk2"/>
                </a:solidFill>
              </a:defRPr>
            </a:lvl2pPr>
            <a:lvl3pPr marL="1371600" lvl="2" indent="-5270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700"/>
              <a:buChar char="■"/>
              <a:defRPr sz="4700">
                <a:solidFill>
                  <a:schemeClr val="dk2"/>
                </a:solidFill>
              </a:defRPr>
            </a:lvl3pPr>
            <a:lvl4pPr marL="1828800" lvl="3" indent="-5270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700"/>
              <a:buChar char="●"/>
              <a:defRPr sz="4700">
                <a:solidFill>
                  <a:schemeClr val="dk2"/>
                </a:solidFill>
              </a:defRPr>
            </a:lvl4pPr>
            <a:lvl5pPr marL="2286000" lvl="4" indent="-5270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700"/>
              <a:buChar char="○"/>
              <a:defRPr sz="4700">
                <a:solidFill>
                  <a:schemeClr val="dk2"/>
                </a:solidFill>
              </a:defRPr>
            </a:lvl5pPr>
            <a:lvl6pPr marL="2743200" lvl="5" indent="-5270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700"/>
              <a:buChar char="■"/>
              <a:defRPr sz="4700">
                <a:solidFill>
                  <a:schemeClr val="dk2"/>
                </a:solidFill>
              </a:defRPr>
            </a:lvl6pPr>
            <a:lvl7pPr marL="3200400" lvl="6" indent="-5270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700"/>
              <a:buChar char="●"/>
              <a:defRPr sz="4700">
                <a:solidFill>
                  <a:schemeClr val="dk2"/>
                </a:solidFill>
              </a:defRPr>
            </a:lvl7pPr>
            <a:lvl8pPr marL="3657600" lvl="7" indent="-5270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700"/>
              <a:buChar char="○"/>
              <a:defRPr sz="4700">
                <a:solidFill>
                  <a:schemeClr val="dk2"/>
                </a:solidFill>
              </a:defRPr>
            </a:lvl8pPr>
            <a:lvl9pPr marL="4114800" lvl="8" indent="-5270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700"/>
              <a:buChar char="■"/>
              <a:defRPr sz="47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33889831" y="9326434"/>
            <a:ext cx="2194800" cy="78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304750" tIns="304750" rIns="304750" bIns="304750" anchor="ctr" anchorCtr="0">
            <a:normAutofit fontScale="40000" lnSpcReduction="20000"/>
          </a:bodyPr>
          <a:lstStyle>
            <a:lvl1pPr lvl="0" algn="r">
              <a:buNone/>
              <a:defRPr sz="3300">
                <a:solidFill>
                  <a:schemeClr val="dk2"/>
                </a:solidFill>
              </a:defRPr>
            </a:lvl1pPr>
            <a:lvl2pPr lvl="1" algn="r">
              <a:buNone/>
              <a:defRPr sz="3300">
                <a:solidFill>
                  <a:schemeClr val="dk2"/>
                </a:solidFill>
              </a:defRPr>
            </a:lvl2pPr>
            <a:lvl3pPr lvl="2" algn="r">
              <a:buNone/>
              <a:defRPr sz="3300">
                <a:solidFill>
                  <a:schemeClr val="dk2"/>
                </a:solidFill>
              </a:defRPr>
            </a:lvl3pPr>
            <a:lvl4pPr lvl="3" algn="r">
              <a:buNone/>
              <a:defRPr sz="3300">
                <a:solidFill>
                  <a:schemeClr val="dk2"/>
                </a:solidFill>
              </a:defRPr>
            </a:lvl4pPr>
            <a:lvl5pPr lvl="4" algn="r">
              <a:buNone/>
              <a:defRPr sz="3300">
                <a:solidFill>
                  <a:schemeClr val="dk2"/>
                </a:solidFill>
              </a:defRPr>
            </a:lvl5pPr>
            <a:lvl6pPr lvl="5" algn="r">
              <a:buNone/>
              <a:defRPr sz="3300">
                <a:solidFill>
                  <a:schemeClr val="dk2"/>
                </a:solidFill>
              </a:defRPr>
            </a:lvl6pPr>
            <a:lvl7pPr lvl="6" algn="r">
              <a:buNone/>
              <a:defRPr sz="3300">
                <a:solidFill>
                  <a:schemeClr val="dk2"/>
                </a:solidFill>
              </a:defRPr>
            </a:lvl7pPr>
            <a:lvl8pPr lvl="7" algn="r">
              <a:buNone/>
              <a:defRPr sz="3300">
                <a:solidFill>
                  <a:schemeClr val="dk2"/>
                </a:solidFill>
              </a:defRPr>
            </a:lvl8pPr>
            <a:lvl9pPr lvl="8" algn="r">
              <a:buNone/>
              <a:defRPr sz="3300"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dk1"/>
        </a:solidFill>
        <a:effectLst/>
      </p:bgPr>
    </p:bg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p14"/>
          <p:cNvSpPr txBox="1">
            <a:spLocks noGrp="1"/>
          </p:cNvSpPr>
          <p:nvPr>
            <p:ph type="title"/>
          </p:nvPr>
        </p:nvSpPr>
        <p:spPr>
          <a:xfrm>
            <a:off x="2514600" y="547688"/>
            <a:ext cx="31546800" cy="19883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28575" tIns="114250" rIns="228575" bIns="114250" anchor="ctr" anchorCtr="0">
            <a:normAutofit/>
          </a:bodyPr>
          <a:lstStyle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0"/>
              <a:buFont typeface="Calibri"/>
              <a:buNone/>
              <a:defRPr sz="11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3500"/>
              <a:buNone/>
              <a:defRPr sz="4500"/>
            </a:lvl2pPr>
            <a:lvl3pPr lvl="2">
              <a:spcBef>
                <a:spcPts val="0"/>
              </a:spcBef>
              <a:spcAft>
                <a:spcPts val="0"/>
              </a:spcAft>
              <a:buSzPts val="3500"/>
              <a:buNone/>
              <a:defRPr sz="4500"/>
            </a:lvl3pPr>
            <a:lvl4pPr lvl="3">
              <a:spcBef>
                <a:spcPts val="0"/>
              </a:spcBef>
              <a:spcAft>
                <a:spcPts val="0"/>
              </a:spcAft>
              <a:buSzPts val="3500"/>
              <a:buNone/>
              <a:defRPr sz="4500"/>
            </a:lvl4pPr>
            <a:lvl5pPr lvl="4">
              <a:spcBef>
                <a:spcPts val="0"/>
              </a:spcBef>
              <a:spcAft>
                <a:spcPts val="0"/>
              </a:spcAft>
              <a:buSzPts val="3500"/>
              <a:buNone/>
              <a:defRPr sz="4500"/>
            </a:lvl5pPr>
            <a:lvl6pPr lvl="5">
              <a:spcBef>
                <a:spcPts val="0"/>
              </a:spcBef>
              <a:spcAft>
                <a:spcPts val="0"/>
              </a:spcAft>
              <a:buSzPts val="3500"/>
              <a:buNone/>
              <a:defRPr sz="4500"/>
            </a:lvl6pPr>
            <a:lvl7pPr lvl="6">
              <a:spcBef>
                <a:spcPts val="0"/>
              </a:spcBef>
              <a:spcAft>
                <a:spcPts val="0"/>
              </a:spcAft>
              <a:buSzPts val="3500"/>
              <a:buNone/>
              <a:defRPr sz="4500"/>
            </a:lvl7pPr>
            <a:lvl8pPr lvl="7">
              <a:spcBef>
                <a:spcPts val="0"/>
              </a:spcBef>
              <a:spcAft>
                <a:spcPts val="0"/>
              </a:spcAft>
              <a:buSzPts val="3500"/>
              <a:buNone/>
              <a:defRPr sz="4500"/>
            </a:lvl8pPr>
            <a:lvl9pPr lvl="8">
              <a:spcBef>
                <a:spcPts val="0"/>
              </a:spcBef>
              <a:spcAft>
                <a:spcPts val="0"/>
              </a:spcAft>
              <a:buSzPts val="3500"/>
              <a:buNone/>
              <a:defRPr sz="4500"/>
            </a:lvl9pPr>
          </a:lstStyle>
          <a:p>
            <a:endParaRPr/>
          </a:p>
        </p:txBody>
      </p:sp>
      <p:sp>
        <p:nvSpPr>
          <p:cNvPr id="58" name="Google Shape;58;p14"/>
          <p:cNvSpPr txBox="1">
            <a:spLocks noGrp="1"/>
          </p:cNvSpPr>
          <p:nvPr>
            <p:ph type="body" idx="1"/>
          </p:nvPr>
        </p:nvSpPr>
        <p:spPr>
          <a:xfrm>
            <a:off x="2514600" y="2738438"/>
            <a:ext cx="31546800" cy="652700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28575" tIns="114250" rIns="228575" bIns="114250" anchor="t" anchorCtr="0">
            <a:normAutofit/>
          </a:bodyPr>
          <a:lstStyle>
            <a:lvl1pPr marL="457200" marR="0" lvl="0" indent="-673100" algn="l" rtl="0">
              <a:lnSpc>
                <a:spcPct val="90000"/>
              </a:lnSpc>
              <a:spcBef>
                <a:spcPts val="2500"/>
              </a:spcBef>
              <a:spcAft>
                <a:spcPts val="0"/>
              </a:spcAft>
              <a:buClr>
                <a:schemeClr val="dk1"/>
              </a:buClr>
              <a:buSzPts val="7000"/>
              <a:buFont typeface="Arial"/>
              <a:buChar char="•"/>
              <a:defRPr sz="7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609600" algn="l" rtl="0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Arial"/>
              <a:buChar char="•"/>
              <a:defRPr sz="6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546100" algn="l" rtl="0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5000"/>
              <a:buFont typeface="Arial"/>
              <a:buChar char="•"/>
              <a:defRPr sz="5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514350" algn="l" rtl="0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4500"/>
              <a:buFont typeface="Arial"/>
              <a:buChar char="•"/>
              <a:defRPr sz="45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514350" algn="l" rtl="0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4500"/>
              <a:buFont typeface="Arial"/>
              <a:buChar char="•"/>
              <a:defRPr sz="45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514350" algn="l" rtl="0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4500"/>
              <a:buFont typeface="Arial"/>
              <a:buChar char="•"/>
              <a:defRPr sz="45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514350" algn="l" rtl="0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4500"/>
              <a:buFont typeface="Arial"/>
              <a:buChar char="•"/>
              <a:defRPr sz="45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514350" algn="l" rtl="0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4500"/>
              <a:buFont typeface="Arial"/>
              <a:buChar char="•"/>
              <a:defRPr sz="45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514350" algn="l" rtl="0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4500"/>
              <a:buFont typeface="Arial"/>
              <a:buChar char="•"/>
              <a:defRPr sz="45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9" name="Google Shape;59;p14"/>
          <p:cNvSpPr txBox="1">
            <a:spLocks noGrp="1"/>
          </p:cNvSpPr>
          <p:nvPr>
            <p:ph type="dt" idx="10"/>
          </p:nvPr>
        </p:nvSpPr>
        <p:spPr>
          <a:xfrm>
            <a:off x="2514600" y="9534525"/>
            <a:ext cx="8229600" cy="5476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28575" tIns="114250" rIns="228575" bIns="11425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3500"/>
              <a:buNone/>
              <a:defRPr sz="30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3500"/>
              <a:buNone/>
              <a:defRPr sz="45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3500"/>
              <a:buNone/>
              <a:defRPr sz="45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3500"/>
              <a:buNone/>
              <a:defRPr sz="45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3500"/>
              <a:buNone/>
              <a:defRPr sz="45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3500"/>
              <a:buNone/>
              <a:defRPr sz="45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3500"/>
              <a:buNone/>
              <a:defRPr sz="45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3500"/>
              <a:buNone/>
              <a:defRPr sz="45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3500"/>
              <a:buNone/>
              <a:defRPr sz="45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60" name="Google Shape;60;p14"/>
          <p:cNvSpPr txBox="1">
            <a:spLocks noGrp="1"/>
          </p:cNvSpPr>
          <p:nvPr>
            <p:ph type="ftr" idx="11"/>
          </p:nvPr>
        </p:nvSpPr>
        <p:spPr>
          <a:xfrm>
            <a:off x="12115800" y="9534525"/>
            <a:ext cx="12344400" cy="5476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28575" tIns="114250" rIns="228575" bIns="11425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 sz="30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3500"/>
              <a:buNone/>
              <a:defRPr sz="45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3500"/>
              <a:buNone/>
              <a:defRPr sz="45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3500"/>
              <a:buNone/>
              <a:defRPr sz="45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3500"/>
              <a:buNone/>
              <a:defRPr sz="45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3500"/>
              <a:buNone/>
              <a:defRPr sz="45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3500"/>
              <a:buNone/>
              <a:defRPr sz="45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3500"/>
              <a:buNone/>
              <a:defRPr sz="45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3500"/>
              <a:buNone/>
              <a:defRPr sz="45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61" name="Google Shape;61;p14"/>
          <p:cNvSpPr txBox="1">
            <a:spLocks noGrp="1"/>
          </p:cNvSpPr>
          <p:nvPr>
            <p:ph type="sldNum" idx="12"/>
          </p:nvPr>
        </p:nvSpPr>
        <p:spPr>
          <a:xfrm>
            <a:off x="25831800" y="9534525"/>
            <a:ext cx="8229600" cy="5476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28575" tIns="114250" rIns="228575" bIns="11425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30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30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30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30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30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30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30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30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30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jpg"/><Relationship Id="rId10" Type="http://schemas.openxmlformats.org/officeDocument/2006/relationships/image" Target="../media/image8.png"/><Relationship Id="rId4" Type="http://schemas.openxmlformats.org/officeDocument/2006/relationships/image" Target="../media/image2.png"/><Relationship Id="rId9" Type="http://schemas.openxmlformats.org/officeDocument/2006/relationships/image" Target="../media/image7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.png"/><Relationship Id="rId5" Type="http://schemas.openxmlformats.org/officeDocument/2006/relationships/image" Target="../media/image1.png"/><Relationship Id="rId4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13" Type="http://schemas.openxmlformats.org/officeDocument/2006/relationships/image" Target="../media/image21.png"/><Relationship Id="rId3" Type="http://schemas.openxmlformats.org/officeDocument/2006/relationships/image" Target="../media/image12.gif"/><Relationship Id="rId7" Type="http://schemas.openxmlformats.org/officeDocument/2006/relationships/image" Target="../media/image15.png"/><Relationship Id="rId12" Type="http://schemas.openxmlformats.org/officeDocument/2006/relationships/image" Target="../media/image2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14.png"/><Relationship Id="rId11" Type="http://schemas.openxmlformats.org/officeDocument/2006/relationships/image" Target="../media/image19.png"/><Relationship Id="rId5" Type="http://schemas.openxmlformats.org/officeDocument/2006/relationships/image" Target="../media/image13.png"/><Relationship Id="rId10" Type="http://schemas.openxmlformats.org/officeDocument/2006/relationships/image" Target="../media/image18.png"/><Relationship Id="rId4" Type="http://schemas.openxmlformats.org/officeDocument/2006/relationships/image" Target="../media/image10.png"/><Relationship Id="rId9" Type="http://schemas.openxmlformats.org/officeDocument/2006/relationships/image" Target="../media/image17.png"/><Relationship Id="rId1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13" Type="http://schemas.openxmlformats.org/officeDocument/2006/relationships/image" Target="../media/image31.png"/><Relationship Id="rId3" Type="http://schemas.openxmlformats.org/officeDocument/2006/relationships/image" Target="../media/image22.png"/><Relationship Id="rId7" Type="http://schemas.openxmlformats.org/officeDocument/2006/relationships/image" Target="../media/image25.png"/><Relationship Id="rId12" Type="http://schemas.openxmlformats.org/officeDocument/2006/relationships/image" Target="../media/image3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24.png"/><Relationship Id="rId11" Type="http://schemas.openxmlformats.org/officeDocument/2006/relationships/image" Target="../media/image29.png"/><Relationship Id="rId5" Type="http://schemas.openxmlformats.org/officeDocument/2006/relationships/image" Target="../media/image4.png"/><Relationship Id="rId10" Type="http://schemas.openxmlformats.org/officeDocument/2006/relationships/image" Target="../media/image28.png"/><Relationship Id="rId4" Type="http://schemas.openxmlformats.org/officeDocument/2006/relationships/image" Target="../media/image23.png"/><Relationship Id="rId9" Type="http://schemas.openxmlformats.org/officeDocument/2006/relationships/image" Target="../media/image27.png"/><Relationship Id="rId1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image" Target="../media/image32.png"/><Relationship Id="rId7" Type="http://schemas.openxmlformats.org/officeDocument/2006/relationships/image" Target="../media/image2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33.png"/><Relationship Id="rId11" Type="http://schemas.openxmlformats.org/officeDocument/2006/relationships/image" Target="../media/image1.png"/><Relationship Id="rId5" Type="http://schemas.openxmlformats.org/officeDocument/2006/relationships/image" Target="../media/image3.jpg"/><Relationship Id="rId10" Type="http://schemas.openxmlformats.org/officeDocument/2006/relationships/image" Target="../media/image36.png"/><Relationship Id="rId4" Type="http://schemas.openxmlformats.org/officeDocument/2006/relationships/image" Target="../media/image23.png"/><Relationship Id="rId9" Type="http://schemas.openxmlformats.org/officeDocument/2006/relationships/image" Target="../media/image35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3" Type="http://schemas.openxmlformats.org/officeDocument/2006/relationships/image" Target="../media/image12.gif"/><Relationship Id="rId7" Type="http://schemas.openxmlformats.org/officeDocument/2006/relationships/image" Target="../media/image3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7.png"/><Relationship Id="rId5" Type="http://schemas.openxmlformats.org/officeDocument/2006/relationships/image" Target="../media/image10.png"/><Relationship Id="rId4" Type="http://schemas.openxmlformats.org/officeDocument/2006/relationships/image" Target="../media/image1.png"/><Relationship Id="rId9" Type="http://schemas.openxmlformats.org/officeDocument/2006/relationships/image" Target="../media/image40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png"/><Relationship Id="rId3" Type="http://schemas.openxmlformats.org/officeDocument/2006/relationships/image" Target="../media/image9.gif"/><Relationship Id="rId7" Type="http://schemas.openxmlformats.org/officeDocument/2006/relationships/image" Target="../media/image4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2.png"/><Relationship Id="rId5" Type="http://schemas.openxmlformats.org/officeDocument/2006/relationships/image" Target="../media/image10.png"/><Relationship Id="rId10" Type="http://schemas.openxmlformats.org/officeDocument/2006/relationships/image" Target="../media/image1.png"/><Relationship Id="rId4" Type="http://schemas.openxmlformats.org/officeDocument/2006/relationships/image" Target="../media/image41.png"/><Relationship Id="rId9" Type="http://schemas.openxmlformats.org/officeDocument/2006/relationships/image" Target="../media/image45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png"/><Relationship Id="rId3" Type="http://schemas.openxmlformats.org/officeDocument/2006/relationships/image" Target="../media/image12.gif"/><Relationship Id="rId7" Type="http://schemas.openxmlformats.org/officeDocument/2006/relationships/image" Target="../media/image4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46.png"/><Relationship Id="rId11" Type="http://schemas.openxmlformats.org/officeDocument/2006/relationships/image" Target="../media/image51.png"/><Relationship Id="rId5" Type="http://schemas.openxmlformats.org/officeDocument/2006/relationships/image" Target="../media/image10.png"/><Relationship Id="rId10" Type="http://schemas.openxmlformats.org/officeDocument/2006/relationships/image" Target="../media/image50.png"/><Relationship Id="rId4" Type="http://schemas.openxmlformats.org/officeDocument/2006/relationships/image" Target="../media/image1.png"/><Relationship Id="rId9" Type="http://schemas.openxmlformats.org/officeDocument/2006/relationships/image" Target="../media/image49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9.gif"/><Relationship Id="rId7" Type="http://schemas.openxmlformats.org/officeDocument/2006/relationships/image" Target="../media/image5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53.png"/><Relationship Id="rId5" Type="http://schemas.openxmlformats.org/officeDocument/2006/relationships/image" Target="../media/image10.png"/><Relationship Id="rId10" Type="http://schemas.openxmlformats.org/officeDocument/2006/relationships/image" Target="../media/image56.png"/><Relationship Id="rId4" Type="http://schemas.openxmlformats.org/officeDocument/2006/relationships/image" Target="../media/image52.png"/><Relationship Id="rId9" Type="http://schemas.openxmlformats.org/officeDocument/2006/relationships/image" Target="../media/image55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1.png"/><Relationship Id="rId3" Type="http://schemas.openxmlformats.org/officeDocument/2006/relationships/image" Target="../media/image57.gif"/><Relationship Id="rId7" Type="http://schemas.openxmlformats.org/officeDocument/2006/relationships/image" Target="../media/image6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59.png"/><Relationship Id="rId11" Type="http://schemas.openxmlformats.org/officeDocument/2006/relationships/image" Target="../media/image1.png"/><Relationship Id="rId5" Type="http://schemas.openxmlformats.org/officeDocument/2006/relationships/image" Target="../media/image58.png"/><Relationship Id="rId10" Type="http://schemas.openxmlformats.org/officeDocument/2006/relationships/image" Target="../media/image63.png"/><Relationship Id="rId4" Type="http://schemas.openxmlformats.org/officeDocument/2006/relationships/image" Target="../media/image10.png"/><Relationship Id="rId9" Type="http://schemas.openxmlformats.org/officeDocument/2006/relationships/image" Target="../media/image6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64.png"/><Relationship Id="rId5" Type="http://schemas.openxmlformats.org/officeDocument/2006/relationships/image" Target="../media/image10.png"/><Relationship Id="rId4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jpg"/><Relationship Id="rId10" Type="http://schemas.openxmlformats.org/officeDocument/2006/relationships/image" Target="../media/image8.png"/><Relationship Id="rId4" Type="http://schemas.openxmlformats.org/officeDocument/2006/relationships/image" Target="../media/image2.png"/><Relationship Id="rId9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dk1"/>
        </a:solidFill>
        <a:effectLst/>
      </p:bgPr>
    </p:bg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5" name="Google Shape;135;p26"/>
          <p:cNvPicPr preferRelativeResize="0"/>
          <p:nvPr/>
        </p:nvPicPr>
        <p:blipFill rotWithShape="1">
          <a:blip r:embed="rId3">
            <a:alphaModFix amt="17000"/>
          </a:blip>
          <a:srcRect l="10785" t="17770" r="69702" b="25089"/>
          <a:stretch/>
        </p:blipFill>
        <p:spPr>
          <a:xfrm>
            <a:off x="1984200" y="-3453777"/>
            <a:ext cx="8185276" cy="9718100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136" name="Google Shape;136;p26"/>
          <p:cNvCxnSpPr/>
          <p:nvPr/>
        </p:nvCxnSpPr>
        <p:spPr>
          <a:xfrm>
            <a:off x="7756106" y="-766125"/>
            <a:ext cx="0" cy="12022800"/>
          </a:xfrm>
          <a:prstGeom prst="straightConnector1">
            <a:avLst/>
          </a:prstGeom>
          <a:noFill/>
          <a:ln w="19050" cap="flat" cmpd="sng">
            <a:solidFill>
              <a:srgbClr val="FFFFFF"/>
            </a:solidFill>
            <a:prstDash val="dash"/>
            <a:round/>
            <a:headEnd type="none" w="med" len="med"/>
            <a:tailEnd type="none" w="med" len="med"/>
          </a:ln>
        </p:spPr>
      </p:cxnSp>
      <p:pic>
        <p:nvPicPr>
          <p:cNvPr id="137" name="Google Shape;137;p26"/>
          <p:cNvPicPr preferRelativeResize="0"/>
          <p:nvPr/>
        </p:nvPicPr>
        <p:blipFill rotWithShape="1">
          <a:blip r:embed="rId4">
            <a:alphaModFix amt="15000"/>
          </a:blip>
          <a:srcRect l="8846" t="22771" r="72577" b="29530"/>
          <a:stretch/>
        </p:blipFill>
        <p:spPr>
          <a:xfrm>
            <a:off x="18883675" y="-2289825"/>
            <a:ext cx="13012901" cy="13546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8" name="Google Shape;138;p26" title="IMG_7624 +.jpg"/>
          <p:cNvPicPr preferRelativeResize="0"/>
          <p:nvPr/>
        </p:nvPicPr>
        <p:blipFill rotWithShape="1">
          <a:blip r:embed="rId5">
            <a:alphaModFix/>
          </a:blip>
          <a:srcRect l="15906" t="1672" r="35891" b="17152"/>
          <a:stretch/>
        </p:blipFill>
        <p:spPr>
          <a:xfrm>
            <a:off x="6588175" y="3486457"/>
            <a:ext cx="2335800" cy="2622000"/>
          </a:xfrm>
          <a:prstGeom prst="roundRect">
            <a:avLst>
              <a:gd name="adj" fmla="val 7141"/>
            </a:avLst>
          </a:prstGeom>
          <a:noFill/>
          <a:ln>
            <a:noFill/>
          </a:ln>
        </p:spPr>
      </p:pic>
      <p:cxnSp>
        <p:nvCxnSpPr>
          <p:cNvPr id="139" name="Google Shape;139;p26"/>
          <p:cNvCxnSpPr/>
          <p:nvPr/>
        </p:nvCxnSpPr>
        <p:spPr>
          <a:xfrm>
            <a:off x="10956506" y="-461325"/>
            <a:ext cx="0" cy="12022800"/>
          </a:xfrm>
          <a:prstGeom prst="straightConnector1">
            <a:avLst/>
          </a:prstGeom>
          <a:noFill/>
          <a:ln w="19050" cap="flat" cmpd="sng">
            <a:solidFill>
              <a:srgbClr val="FFFFFF"/>
            </a:solidFill>
            <a:prstDash val="dash"/>
            <a:round/>
            <a:headEnd type="none" w="med" len="med"/>
            <a:tailEnd type="none" w="med" len="med"/>
          </a:ln>
        </p:spPr>
      </p:cxnSp>
      <p:pic>
        <p:nvPicPr>
          <p:cNvPr id="140" name="Google Shape;140;p26" title="IMG_7813 + (1).jpg"/>
          <p:cNvPicPr preferRelativeResize="0"/>
          <p:nvPr/>
        </p:nvPicPr>
        <p:blipFill rotWithShape="1">
          <a:blip r:embed="rId6">
            <a:alphaModFix/>
          </a:blip>
          <a:srcRect l="35991" t="31515" r="39453" b="27131"/>
          <a:stretch/>
        </p:blipFill>
        <p:spPr>
          <a:xfrm>
            <a:off x="9787413" y="7158488"/>
            <a:ext cx="2335800" cy="2622000"/>
          </a:xfrm>
          <a:prstGeom prst="roundRect">
            <a:avLst>
              <a:gd name="adj" fmla="val 9046"/>
            </a:avLst>
          </a:prstGeom>
          <a:noFill/>
          <a:ln>
            <a:noFill/>
          </a:ln>
        </p:spPr>
      </p:pic>
      <p:sp>
        <p:nvSpPr>
          <p:cNvPr id="141" name="Google Shape;141;p26"/>
          <p:cNvSpPr txBox="1"/>
          <p:nvPr/>
        </p:nvSpPr>
        <p:spPr>
          <a:xfrm>
            <a:off x="12819809" y="6318710"/>
            <a:ext cx="8701800" cy="178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Arial"/>
              <a:buNone/>
            </a:pPr>
            <a:r>
              <a:rPr lang="ru" sz="280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Инфраструктурные решения </a:t>
            </a:r>
            <a:endParaRPr sz="2800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Arial"/>
              <a:buNone/>
            </a:pPr>
            <a:r>
              <a:rPr lang="ru" sz="120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endParaRPr sz="1200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Arial"/>
              <a:buNone/>
            </a:pPr>
            <a:r>
              <a:rPr lang="ru" sz="5200" b="1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ПАО «Таттелеком»</a:t>
            </a:r>
            <a:endParaRPr sz="3800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142" name="Google Shape;142;p26"/>
          <p:cNvSpPr txBox="1"/>
          <p:nvPr/>
        </p:nvSpPr>
        <p:spPr>
          <a:xfrm>
            <a:off x="12827244" y="9075406"/>
            <a:ext cx="10239600" cy="646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80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оператор связи Республики Татарстан</a:t>
            </a:r>
            <a:endParaRPr sz="1800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143" name="Google Shape;143;p26"/>
          <p:cNvSpPr txBox="1"/>
          <p:nvPr/>
        </p:nvSpPr>
        <p:spPr>
          <a:xfrm>
            <a:off x="15596222" y="9075406"/>
            <a:ext cx="10239600" cy="646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80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Июль 2025 года</a:t>
            </a:r>
            <a:endParaRPr sz="1800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pic>
        <p:nvPicPr>
          <p:cNvPr id="144" name="Google Shape;144;p26"/>
          <p:cNvPicPr preferRelativeResize="0"/>
          <p:nvPr/>
        </p:nvPicPr>
        <p:blipFill rotWithShape="1">
          <a:blip r:embed="rId7">
            <a:alphaModFix/>
          </a:blip>
          <a:srcRect l="14471" r="37497" b="16631"/>
          <a:stretch/>
        </p:blipFill>
        <p:spPr>
          <a:xfrm>
            <a:off x="9822213" y="4119493"/>
            <a:ext cx="2266200" cy="2622000"/>
          </a:xfrm>
          <a:prstGeom prst="roundRect">
            <a:avLst>
              <a:gd name="adj" fmla="val 9569"/>
            </a:avLst>
          </a:prstGeom>
          <a:noFill/>
          <a:ln>
            <a:noFill/>
          </a:ln>
        </p:spPr>
      </p:pic>
      <p:pic>
        <p:nvPicPr>
          <p:cNvPr id="145" name="Google Shape;145;p26"/>
          <p:cNvPicPr preferRelativeResize="0"/>
          <p:nvPr/>
        </p:nvPicPr>
        <p:blipFill rotWithShape="1">
          <a:blip r:embed="rId8">
            <a:alphaModFix/>
          </a:blip>
          <a:srcRect l="34402" t="35381" r="43072" b="28240"/>
          <a:stretch/>
        </p:blipFill>
        <p:spPr>
          <a:xfrm>
            <a:off x="6588200" y="6686108"/>
            <a:ext cx="2335800" cy="2514600"/>
          </a:xfrm>
          <a:prstGeom prst="roundRect">
            <a:avLst>
              <a:gd name="adj" fmla="val 7503"/>
            </a:avLst>
          </a:prstGeom>
          <a:noFill/>
          <a:ln>
            <a:noFill/>
          </a:ln>
        </p:spPr>
      </p:pic>
      <p:cxnSp>
        <p:nvCxnSpPr>
          <p:cNvPr id="146" name="Google Shape;146;p26"/>
          <p:cNvCxnSpPr/>
          <p:nvPr/>
        </p:nvCxnSpPr>
        <p:spPr>
          <a:xfrm>
            <a:off x="13059378" y="9059329"/>
            <a:ext cx="12613800" cy="0"/>
          </a:xfrm>
          <a:prstGeom prst="straightConnector1">
            <a:avLst/>
          </a:prstGeom>
          <a:noFill/>
          <a:ln w="9525" cap="flat" cmpd="sng">
            <a:solidFill>
              <a:srgbClr val="595959"/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147" name="Google Shape;147;p26"/>
          <p:cNvPicPr preferRelativeResize="0"/>
          <p:nvPr/>
        </p:nvPicPr>
        <p:blipFill rotWithShape="1">
          <a:blip r:embed="rId9">
            <a:alphaModFix/>
          </a:blip>
          <a:srcRect l="24239" t="29967" r="26562" b="29154"/>
          <a:stretch/>
        </p:blipFill>
        <p:spPr>
          <a:xfrm>
            <a:off x="6588200" y="403475"/>
            <a:ext cx="2335800" cy="2587800"/>
          </a:xfrm>
          <a:prstGeom prst="roundRect">
            <a:avLst>
              <a:gd name="adj" fmla="val 9363"/>
            </a:avLst>
          </a:prstGeom>
          <a:noFill/>
          <a:ln>
            <a:noFill/>
          </a:ln>
        </p:spPr>
      </p:pic>
      <p:pic>
        <p:nvPicPr>
          <p:cNvPr id="148" name="Google Shape;148;p26"/>
          <p:cNvPicPr preferRelativeResize="0"/>
          <p:nvPr/>
        </p:nvPicPr>
        <p:blipFill rotWithShape="1">
          <a:blip r:embed="rId10">
            <a:alphaModFix/>
          </a:blip>
          <a:srcRect l="37326" t="7345" r="37326" b="50462"/>
          <a:stretch/>
        </p:blipFill>
        <p:spPr>
          <a:xfrm>
            <a:off x="9823400" y="1206618"/>
            <a:ext cx="2266200" cy="2514600"/>
          </a:xfrm>
          <a:prstGeom prst="roundRect">
            <a:avLst>
              <a:gd name="adj" fmla="val 11311"/>
            </a:avLst>
          </a:prstGeom>
          <a:noFill/>
          <a:ln>
            <a:noFill/>
          </a:ln>
        </p:spPr>
      </p:pic>
      <p:pic>
        <p:nvPicPr>
          <p:cNvPr id="149" name="Google Shape;149;p2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1402578" y="818754"/>
            <a:ext cx="3541199" cy="143573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dk1"/>
        </a:solidFill>
        <a:effectLst/>
      </p:bgPr>
    </p:bg>
    <p:spTree>
      <p:nvGrpSpPr>
        <p:cNvPr id="1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4" name="Google Shape;154;p27" title="170e58d08dbbd4e94a4425684987e3e4.gif"/>
          <p:cNvPicPr preferRelativeResize="0"/>
          <p:nvPr/>
        </p:nvPicPr>
        <p:blipFill rotWithShape="1">
          <a:blip r:embed="rId3">
            <a:alphaModFix amt="20000"/>
          </a:blip>
          <a:srcRect l="3963" r="46369"/>
          <a:stretch/>
        </p:blipFill>
        <p:spPr>
          <a:xfrm>
            <a:off x="-93500" y="-10750"/>
            <a:ext cx="9794499" cy="10287000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155" name="Google Shape;155;p27"/>
          <p:cNvCxnSpPr/>
          <p:nvPr/>
        </p:nvCxnSpPr>
        <p:spPr>
          <a:xfrm>
            <a:off x="13895772" y="2813777"/>
            <a:ext cx="0" cy="2960400"/>
          </a:xfrm>
          <a:prstGeom prst="straightConnector1">
            <a:avLst/>
          </a:prstGeom>
          <a:noFill/>
          <a:ln w="9525" cap="flat" cmpd="sng">
            <a:solidFill>
              <a:srgbClr val="B7B7B7"/>
            </a:solidFill>
            <a:prstDash val="dash"/>
            <a:round/>
            <a:headEnd type="none" w="med" len="med"/>
            <a:tailEnd type="none" w="med" len="med"/>
          </a:ln>
        </p:spPr>
      </p:cxnSp>
      <p:pic>
        <p:nvPicPr>
          <p:cNvPr id="156" name="Google Shape;156;p27" title="170e58d08dbbd4e94a4425684987e3e4.gif"/>
          <p:cNvPicPr preferRelativeResize="0"/>
          <p:nvPr/>
        </p:nvPicPr>
        <p:blipFill rotWithShape="1">
          <a:blip r:embed="rId3">
            <a:alphaModFix amt="23000"/>
          </a:blip>
          <a:srcRect l="-17" r="11865"/>
          <a:stretch/>
        </p:blipFill>
        <p:spPr>
          <a:xfrm>
            <a:off x="19093550" y="-31627"/>
            <a:ext cx="17477424" cy="10287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57" name="Google Shape;157;p27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8928150" y="-31625"/>
            <a:ext cx="13452674" cy="10371624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158" name="Google Shape;158;p27"/>
          <p:cNvCxnSpPr/>
          <p:nvPr/>
        </p:nvCxnSpPr>
        <p:spPr>
          <a:xfrm>
            <a:off x="16818015" y="2813777"/>
            <a:ext cx="0" cy="2960400"/>
          </a:xfrm>
          <a:prstGeom prst="straightConnector1">
            <a:avLst/>
          </a:prstGeom>
          <a:noFill/>
          <a:ln w="9525" cap="flat" cmpd="sng">
            <a:solidFill>
              <a:srgbClr val="B7B7B7"/>
            </a:solidFill>
            <a:prstDash val="dash"/>
            <a:round/>
            <a:headEnd type="none" w="med" len="med"/>
            <a:tailEnd type="none" w="med" len="med"/>
          </a:ln>
        </p:spPr>
      </p:cxnSp>
      <p:cxnSp>
        <p:nvCxnSpPr>
          <p:cNvPr id="159" name="Google Shape;159;p27"/>
          <p:cNvCxnSpPr/>
          <p:nvPr/>
        </p:nvCxnSpPr>
        <p:spPr>
          <a:xfrm>
            <a:off x="15402225" y="2803367"/>
            <a:ext cx="0" cy="2960400"/>
          </a:xfrm>
          <a:prstGeom prst="straightConnector1">
            <a:avLst/>
          </a:prstGeom>
          <a:noFill/>
          <a:ln w="9525" cap="flat" cmpd="sng">
            <a:solidFill>
              <a:srgbClr val="B7B7B7"/>
            </a:solidFill>
            <a:prstDash val="dash"/>
            <a:round/>
            <a:headEnd type="none" w="med" len="med"/>
            <a:tailEnd type="none" w="med" len="med"/>
          </a:ln>
        </p:spPr>
      </p:cxnSp>
      <p:sp>
        <p:nvSpPr>
          <p:cNvPr id="160" name="Google Shape;160;p27"/>
          <p:cNvSpPr/>
          <p:nvPr/>
        </p:nvSpPr>
        <p:spPr>
          <a:xfrm>
            <a:off x="10700260" y="3834632"/>
            <a:ext cx="7303200" cy="553800"/>
          </a:xfrm>
          <a:prstGeom prst="roundRect">
            <a:avLst>
              <a:gd name="adj" fmla="val 8333"/>
            </a:avLst>
          </a:prstGeom>
          <a:solidFill>
            <a:srgbClr val="FFFFFF"/>
          </a:solidFill>
          <a:ln w="9525" cap="flat" cmpd="sng">
            <a:solidFill>
              <a:srgbClr val="0078E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sp>
        <p:nvSpPr>
          <p:cNvPr id="161" name="Google Shape;161;p27"/>
          <p:cNvSpPr/>
          <p:nvPr/>
        </p:nvSpPr>
        <p:spPr>
          <a:xfrm>
            <a:off x="10700260" y="5105538"/>
            <a:ext cx="7303200" cy="553800"/>
          </a:xfrm>
          <a:prstGeom prst="roundRect">
            <a:avLst>
              <a:gd name="adj" fmla="val 8333"/>
            </a:avLst>
          </a:prstGeom>
          <a:solidFill>
            <a:srgbClr val="FFFFFF"/>
          </a:solidFill>
          <a:ln w="9525" cap="flat" cmpd="sng">
            <a:solidFill>
              <a:srgbClr val="FA490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sp>
        <p:nvSpPr>
          <p:cNvPr id="162" name="Google Shape;162;p27"/>
          <p:cNvSpPr/>
          <p:nvPr/>
        </p:nvSpPr>
        <p:spPr>
          <a:xfrm>
            <a:off x="10700260" y="4466886"/>
            <a:ext cx="7303200" cy="553800"/>
          </a:xfrm>
          <a:prstGeom prst="roundRect">
            <a:avLst>
              <a:gd name="adj" fmla="val 8333"/>
            </a:avLst>
          </a:prstGeom>
          <a:solidFill>
            <a:srgbClr val="FFFFFF"/>
          </a:solidFill>
          <a:ln w="9525" cap="flat" cmpd="sng">
            <a:solidFill>
              <a:srgbClr val="FA490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pic>
        <p:nvPicPr>
          <p:cNvPr id="163" name="Google Shape;163;p27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31903603" y="511454"/>
            <a:ext cx="3541199" cy="1435733"/>
          </a:xfrm>
          <a:prstGeom prst="rect">
            <a:avLst/>
          </a:prstGeom>
          <a:noFill/>
          <a:ln>
            <a:noFill/>
          </a:ln>
        </p:spPr>
      </p:pic>
      <p:sp>
        <p:nvSpPr>
          <p:cNvPr id="164" name="Google Shape;164;p27"/>
          <p:cNvSpPr/>
          <p:nvPr/>
        </p:nvSpPr>
        <p:spPr>
          <a:xfrm>
            <a:off x="10700260" y="3183699"/>
            <a:ext cx="7303200" cy="553800"/>
          </a:xfrm>
          <a:prstGeom prst="roundRect">
            <a:avLst>
              <a:gd name="adj" fmla="val 8333"/>
            </a:avLst>
          </a:prstGeom>
          <a:solidFill>
            <a:srgbClr val="FFFFFF"/>
          </a:solidFill>
          <a:ln w="9525" cap="flat" cmpd="sng">
            <a:solidFill>
              <a:srgbClr val="0078E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sp>
        <p:nvSpPr>
          <p:cNvPr id="165" name="Google Shape;165;p27"/>
          <p:cNvSpPr txBox="1"/>
          <p:nvPr/>
        </p:nvSpPr>
        <p:spPr>
          <a:xfrm>
            <a:off x="10771602" y="3133550"/>
            <a:ext cx="2544000" cy="661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900" b="1">
                <a:solidFill>
                  <a:srgbClr val="000000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Выручка:</a:t>
            </a:r>
            <a:endParaRPr sz="2400" b="1">
              <a:solidFill>
                <a:srgbClr val="000000"/>
              </a:solidFill>
              <a:highlight>
                <a:srgbClr val="FFFFFF"/>
              </a:highlight>
            </a:endParaRPr>
          </a:p>
        </p:txBody>
      </p:sp>
      <p:sp>
        <p:nvSpPr>
          <p:cNvPr id="166" name="Google Shape;166;p27"/>
          <p:cNvSpPr txBox="1"/>
          <p:nvPr/>
        </p:nvSpPr>
        <p:spPr>
          <a:xfrm>
            <a:off x="10753550" y="3779650"/>
            <a:ext cx="3136200" cy="661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1900" b="1">
                <a:solidFill>
                  <a:srgbClr val="000000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Доходы от услуг связи:</a:t>
            </a:r>
            <a:endParaRPr sz="1900" b="1">
              <a:solidFill>
                <a:srgbClr val="000000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67" name="Google Shape;167;p27"/>
          <p:cNvSpPr txBox="1"/>
          <p:nvPr/>
        </p:nvSpPr>
        <p:spPr>
          <a:xfrm>
            <a:off x="10717998" y="4415978"/>
            <a:ext cx="2977800" cy="661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1900" b="1">
                <a:solidFill>
                  <a:srgbClr val="000000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Себестоимость:</a:t>
            </a:r>
            <a:endParaRPr sz="1900" b="1">
              <a:solidFill>
                <a:srgbClr val="000000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68" name="Google Shape;168;p27"/>
          <p:cNvSpPr txBox="1"/>
          <p:nvPr/>
        </p:nvSpPr>
        <p:spPr>
          <a:xfrm>
            <a:off x="10738759" y="5047755"/>
            <a:ext cx="2977800" cy="661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1900" b="1">
                <a:solidFill>
                  <a:srgbClr val="000000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ФОТ и отчисления:</a:t>
            </a:r>
            <a:endParaRPr sz="1900" b="1">
              <a:solidFill>
                <a:srgbClr val="000000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69" name="Google Shape;169;p27"/>
          <p:cNvSpPr txBox="1"/>
          <p:nvPr/>
        </p:nvSpPr>
        <p:spPr>
          <a:xfrm>
            <a:off x="16762654" y="3144776"/>
            <a:ext cx="1297200" cy="63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0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+12,1% </a:t>
            </a:r>
            <a:endParaRPr sz="2000">
              <a:solidFill>
                <a:srgbClr val="000000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70" name="Google Shape;170;p27"/>
          <p:cNvSpPr txBox="1"/>
          <p:nvPr/>
        </p:nvSpPr>
        <p:spPr>
          <a:xfrm>
            <a:off x="16754833" y="4430463"/>
            <a:ext cx="1297200" cy="63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000">
                <a:solidFill>
                  <a:srgbClr val="FA4907"/>
                </a:solidFill>
                <a:latin typeface="Roboto"/>
                <a:ea typeface="Roboto"/>
                <a:cs typeface="Roboto"/>
                <a:sym typeface="Roboto"/>
              </a:rPr>
              <a:t>+23,3% </a:t>
            </a:r>
            <a:endParaRPr sz="2000">
              <a:solidFill>
                <a:srgbClr val="FA4907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71" name="Google Shape;171;p27"/>
          <p:cNvSpPr txBox="1"/>
          <p:nvPr/>
        </p:nvSpPr>
        <p:spPr>
          <a:xfrm>
            <a:off x="16757417" y="3791262"/>
            <a:ext cx="1297200" cy="63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000">
                <a:latin typeface="Roboto"/>
                <a:ea typeface="Roboto"/>
                <a:cs typeface="Roboto"/>
                <a:sym typeface="Roboto"/>
              </a:rPr>
              <a:t>+11,8% </a:t>
            </a:r>
            <a:endParaRPr sz="2000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72" name="Google Shape;172;p27"/>
          <p:cNvSpPr txBox="1"/>
          <p:nvPr/>
        </p:nvSpPr>
        <p:spPr>
          <a:xfrm>
            <a:off x="16750253" y="5070443"/>
            <a:ext cx="1297200" cy="63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000">
                <a:solidFill>
                  <a:srgbClr val="FA4907"/>
                </a:solidFill>
                <a:latin typeface="Roboto"/>
                <a:ea typeface="Roboto"/>
                <a:cs typeface="Roboto"/>
                <a:sym typeface="Roboto"/>
              </a:rPr>
              <a:t>+50,8% </a:t>
            </a:r>
            <a:endParaRPr sz="2000">
              <a:solidFill>
                <a:srgbClr val="FA4907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73" name="Google Shape;173;p27"/>
          <p:cNvSpPr txBox="1"/>
          <p:nvPr/>
        </p:nvSpPr>
        <p:spPr>
          <a:xfrm>
            <a:off x="15409640" y="3112389"/>
            <a:ext cx="1400400" cy="677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0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11 278</a:t>
            </a:r>
            <a:endParaRPr sz="2000"/>
          </a:p>
        </p:txBody>
      </p:sp>
      <p:sp>
        <p:nvSpPr>
          <p:cNvPr id="174" name="Google Shape;174;p27"/>
          <p:cNvSpPr txBox="1"/>
          <p:nvPr/>
        </p:nvSpPr>
        <p:spPr>
          <a:xfrm>
            <a:off x="15478741" y="3770870"/>
            <a:ext cx="1281000" cy="677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0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9 555 </a:t>
            </a:r>
            <a:endParaRPr sz="2000"/>
          </a:p>
        </p:txBody>
      </p:sp>
      <p:sp>
        <p:nvSpPr>
          <p:cNvPr id="175" name="Google Shape;175;p27"/>
          <p:cNvSpPr txBox="1"/>
          <p:nvPr/>
        </p:nvSpPr>
        <p:spPr>
          <a:xfrm>
            <a:off x="15398508" y="4412718"/>
            <a:ext cx="1465800" cy="677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0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9 423 </a:t>
            </a:r>
            <a:endParaRPr sz="2000"/>
          </a:p>
        </p:txBody>
      </p:sp>
      <p:sp>
        <p:nvSpPr>
          <p:cNvPr id="176" name="Google Shape;176;p27"/>
          <p:cNvSpPr txBox="1"/>
          <p:nvPr/>
        </p:nvSpPr>
        <p:spPr>
          <a:xfrm>
            <a:off x="15458393" y="5038440"/>
            <a:ext cx="1336800" cy="677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0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3 990 </a:t>
            </a:r>
            <a:endParaRPr sz="2000"/>
          </a:p>
        </p:txBody>
      </p:sp>
      <p:sp>
        <p:nvSpPr>
          <p:cNvPr id="177" name="Google Shape;177;p27"/>
          <p:cNvSpPr txBox="1"/>
          <p:nvPr/>
        </p:nvSpPr>
        <p:spPr>
          <a:xfrm>
            <a:off x="15396375" y="2624118"/>
            <a:ext cx="1400400" cy="661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900" b="1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2024</a:t>
            </a:r>
            <a:endParaRPr sz="2000"/>
          </a:p>
        </p:txBody>
      </p:sp>
      <p:sp>
        <p:nvSpPr>
          <p:cNvPr id="178" name="Google Shape;178;p27"/>
          <p:cNvSpPr txBox="1"/>
          <p:nvPr/>
        </p:nvSpPr>
        <p:spPr>
          <a:xfrm>
            <a:off x="16523799" y="2624136"/>
            <a:ext cx="1854000" cy="661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900" b="1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△ </a:t>
            </a:r>
            <a:r>
              <a:rPr lang="ru" sz="19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(%)</a:t>
            </a:r>
            <a:endParaRPr sz="2400"/>
          </a:p>
        </p:txBody>
      </p:sp>
      <p:sp>
        <p:nvSpPr>
          <p:cNvPr id="179" name="Google Shape;179;p27"/>
          <p:cNvSpPr/>
          <p:nvPr/>
        </p:nvSpPr>
        <p:spPr>
          <a:xfrm>
            <a:off x="10702300" y="5903451"/>
            <a:ext cx="8262000" cy="3758400"/>
          </a:xfrm>
          <a:prstGeom prst="roundRect">
            <a:avLst>
              <a:gd name="adj" fmla="val 2972"/>
            </a:avLst>
          </a:prstGeom>
          <a:solidFill>
            <a:srgbClr val="FFFFFF"/>
          </a:solidFill>
          <a:ln w="9525" cap="flat" cmpd="sng">
            <a:solidFill>
              <a:srgbClr val="B7B7B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pic>
        <p:nvPicPr>
          <p:cNvPr id="180" name="Google Shape;180;p27"/>
          <p:cNvPicPr preferRelativeResize="0"/>
          <p:nvPr/>
        </p:nvPicPr>
        <p:blipFill>
          <a:blip r:embed="rId6">
            <a:alphaModFix amt="15000"/>
          </a:blip>
          <a:stretch>
            <a:fillRect/>
          </a:stretch>
        </p:blipFill>
        <p:spPr>
          <a:xfrm>
            <a:off x="10702168" y="6321141"/>
            <a:ext cx="8261950" cy="3333953"/>
          </a:xfrm>
          <a:prstGeom prst="rect">
            <a:avLst/>
          </a:prstGeom>
          <a:noFill/>
          <a:ln>
            <a:noFill/>
          </a:ln>
        </p:spPr>
      </p:pic>
      <p:sp>
        <p:nvSpPr>
          <p:cNvPr id="181" name="Google Shape;181;p27"/>
          <p:cNvSpPr txBox="1"/>
          <p:nvPr/>
        </p:nvSpPr>
        <p:spPr>
          <a:xfrm>
            <a:off x="10825785" y="6021598"/>
            <a:ext cx="4923000" cy="101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300" b="1">
                <a:solidFill>
                  <a:srgbClr val="FFFFFF"/>
                </a:solidFill>
                <a:highlight>
                  <a:srgbClr val="0078E6"/>
                </a:highlight>
                <a:latin typeface="Roboto"/>
                <a:ea typeface="Roboto"/>
                <a:cs typeface="Roboto"/>
                <a:sym typeface="Roboto"/>
              </a:rPr>
              <a:t>Изменение сплита доходов:</a:t>
            </a:r>
            <a:endParaRPr sz="2300" b="1">
              <a:solidFill>
                <a:srgbClr val="FFFFFF"/>
              </a:solidFill>
              <a:highlight>
                <a:srgbClr val="0078E6"/>
              </a:highlight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9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(млн ₽)</a:t>
            </a:r>
            <a:endParaRPr sz="2300" b="1">
              <a:solidFill>
                <a:srgbClr val="000000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82" name="Google Shape;182;p27"/>
          <p:cNvSpPr txBox="1"/>
          <p:nvPr/>
        </p:nvSpPr>
        <p:spPr>
          <a:xfrm rot="-1799249">
            <a:off x="10797147" y="9034859"/>
            <a:ext cx="1370919" cy="4185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200" b="1">
                <a:solidFill>
                  <a:srgbClr val="E13A3A"/>
                </a:solidFill>
                <a:latin typeface="Roboto"/>
                <a:ea typeface="Roboto"/>
                <a:cs typeface="Roboto"/>
                <a:sym typeface="Roboto"/>
              </a:rPr>
              <a:t>Телефония</a:t>
            </a:r>
            <a:endParaRPr sz="1200" b="1">
              <a:solidFill>
                <a:srgbClr val="E13A3A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83" name="Google Shape;183;p27"/>
          <p:cNvSpPr txBox="1"/>
          <p:nvPr/>
        </p:nvSpPr>
        <p:spPr>
          <a:xfrm rot="-1799249">
            <a:off x="11826539" y="9034859"/>
            <a:ext cx="1370919" cy="4185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200" b="1">
                <a:solidFill>
                  <a:srgbClr val="E13A3A"/>
                </a:solidFill>
                <a:latin typeface="Roboto"/>
                <a:ea typeface="Roboto"/>
                <a:cs typeface="Roboto"/>
                <a:sym typeface="Roboto"/>
              </a:rPr>
              <a:t>xDSL</a:t>
            </a:r>
            <a:endParaRPr sz="1200" b="1">
              <a:solidFill>
                <a:srgbClr val="E13A3A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84" name="Google Shape;184;p27"/>
          <p:cNvSpPr txBox="1"/>
          <p:nvPr/>
        </p:nvSpPr>
        <p:spPr>
          <a:xfrm rot="-1799249">
            <a:off x="12752441" y="9034859"/>
            <a:ext cx="1370919" cy="4185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200" b="1">
                <a:solidFill>
                  <a:srgbClr val="E13A3A"/>
                </a:solidFill>
                <a:latin typeface="Roboto"/>
                <a:ea typeface="Roboto"/>
                <a:cs typeface="Roboto"/>
                <a:sym typeface="Roboto"/>
              </a:rPr>
              <a:t>IPTV</a:t>
            </a:r>
            <a:endParaRPr sz="1200" b="1">
              <a:solidFill>
                <a:srgbClr val="E13A3A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85" name="Google Shape;185;p27"/>
          <p:cNvSpPr txBox="1"/>
          <p:nvPr/>
        </p:nvSpPr>
        <p:spPr>
          <a:xfrm rot="-1799249">
            <a:off x="13737320" y="9034859"/>
            <a:ext cx="1370919" cy="4185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200" b="1">
                <a:solidFill>
                  <a:srgbClr val="0078E6"/>
                </a:solidFill>
                <a:latin typeface="Roboto"/>
                <a:ea typeface="Roboto"/>
                <a:cs typeface="Roboto"/>
                <a:sym typeface="Roboto"/>
              </a:rPr>
              <a:t>Проводное ТВ</a:t>
            </a:r>
            <a:endParaRPr sz="1200" b="1">
              <a:solidFill>
                <a:srgbClr val="0078E6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86" name="Google Shape;186;p27"/>
          <p:cNvSpPr txBox="1"/>
          <p:nvPr/>
        </p:nvSpPr>
        <p:spPr>
          <a:xfrm rot="-1799249">
            <a:off x="14614311" y="9034859"/>
            <a:ext cx="1370919" cy="4185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200" b="1">
                <a:solidFill>
                  <a:srgbClr val="0078E6"/>
                </a:solidFill>
                <a:latin typeface="Roboto"/>
                <a:ea typeface="Roboto"/>
                <a:cs typeface="Roboto"/>
                <a:sym typeface="Roboto"/>
              </a:rPr>
              <a:t>Прочие</a:t>
            </a:r>
            <a:endParaRPr sz="1200" b="1">
              <a:solidFill>
                <a:srgbClr val="0078E6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87" name="Google Shape;187;p27"/>
          <p:cNvSpPr txBox="1"/>
          <p:nvPr/>
        </p:nvSpPr>
        <p:spPr>
          <a:xfrm rot="-1799249">
            <a:off x="15622154" y="9034859"/>
            <a:ext cx="1370919" cy="4185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200" b="1">
                <a:solidFill>
                  <a:srgbClr val="0078E6"/>
                </a:solidFill>
                <a:latin typeface="Roboto"/>
                <a:ea typeface="Roboto"/>
                <a:cs typeface="Roboto"/>
                <a:sym typeface="Roboto"/>
              </a:rPr>
              <a:t>Подвижная связь</a:t>
            </a:r>
            <a:endParaRPr sz="1200" b="1">
              <a:solidFill>
                <a:srgbClr val="0078E6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88" name="Google Shape;188;p27"/>
          <p:cNvSpPr txBox="1"/>
          <p:nvPr/>
        </p:nvSpPr>
        <p:spPr>
          <a:xfrm rot="-1799249">
            <a:off x="16497729" y="9034859"/>
            <a:ext cx="1370919" cy="4185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200" b="1">
                <a:solidFill>
                  <a:srgbClr val="0078E6"/>
                </a:solidFill>
                <a:latin typeface="Roboto"/>
                <a:ea typeface="Roboto"/>
                <a:cs typeface="Roboto"/>
                <a:sym typeface="Roboto"/>
              </a:rPr>
              <a:t>GPON</a:t>
            </a:r>
            <a:endParaRPr sz="1200" b="1">
              <a:solidFill>
                <a:srgbClr val="0078E6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89" name="Google Shape;189;p27"/>
          <p:cNvSpPr txBox="1"/>
          <p:nvPr/>
        </p:nvSpPr>
        <p:spPr>
          <a:xfrm rot="-1799249">
            <a:off x="17484025" y="9034859"/>
            <a:ext cx="1370919" cy="4185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200" b="1">
                <a:solidFill>
                  <a:srgbClr val="0078E6"/>
                </a:solidFill>
                <a:latin typeface="Roboto"/>
                <a:ea typeface="Roboto"/>
                <a:cs typeface="Roboto"/>
                <a:sym typeface="Roboto"/>
              </a:rPr>
              <a:t>Ethernet</a:t>
            </a:r>
            <a:endParaRPr sz="1200" b="1">
              <a:solidFill>
                <a:srgbClr val="0078E6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90" name="Google Shape;190;p27"/>
          <p:cNvSpPr/>
          <p:nvPr/>
        </p:nvSpPr>
        <p:spPr>
          <a:xfrm>
            <a:off x="11312185" y="7906972"/>
            <a:ext cx="485400" cy="997800"/>
          </a:xfrm>
          <a:prstGeom prst="rect">
            <a:avLst/>
          </a:prstGeom>
          <a:solidFill>
            <a:srgbClr val="E13A3A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sp>
        <p:nvSpPr>
          <p:cNvPr id="191" name="Google Shape;191;p27"/>
          <p:cNvSpPr/>
          <p:nvPr/>
        </p:nvSpPr>
        <p:spPr>
          <a:xfrm>
            <a:off x="17884883" y="6915643"/>
            <a:ext cx="485400" cy="997800"/>
          </a:xfrm>
          <a:prstGeom prst="rect">
            <a:avLst/>
          </a:prstGeom>
          <a:solidFill>
            <a:srgbClr val="0078E6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sp>
        <p:nvSpPr>
          <p:cNvPr id="192" name="Google Shape;192;p27"/>
          <p:cNvSpPr/>
          <p:nvPr/>
        </p:nvSpPr>
        <p:spPr>
          <a:xfrm>
            <a:off x="12251148" y="7906972"/>
            <a:ext cx="485400" cy="472800"/>
          </a:xfrm>
          <a:prstGeom prst="rect">
            <a:avLst/>
          </a:prstGeom>
          <a:solidFill>
            <a:srgbClr val="E13A3A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sp>
        <p:nvSpPr>
          <p:cNvPr id="193" name="Google Shape;193;p27"/>
          <p:cNvSpPr/>
          <p:nvPr/>
        </p:nvSpPr>
        <p:spPr>
          <a:xfrm>
            <a:off x="13190111" y="7906972"/>
            <a:ext cx="485400" cy="48000"/>
          </a:xfrm>
          <a:prstGeom prst="rect">
            <a:avLst/>
          </a:prstGeom>
          <a:solidFill>
            <a:srgbClr val="E13A3A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sp>
        <p:nvSpPr>
          <p:cNvPr id="194" name="Google Shape;194;p27"/>
          <p:cNvSpPr/>
          <p:nvPr/>
        </p:nvSpPr>
        <p:spPr>
          <a:xfrm>
            <a:off x="14129075" y="7597847"/>
            <a:ext cx="485400" cy="306000"/>
          </a:xfrm>
          <a:prstGeom prst="rect">
            <a:avLst/>
          </a:prstGeom>
          <a:solidFill>
            <a:srgbClr val="0078E6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sp>
        <p:nvSpPr>
          <p:cNvPr id="195" name="Google Shape;195;p27"/>
          <p:cNvSpPr/>
          <p:nvPr/>
        </p:nvSpPr>
        <p:spPr>
          <a:xfrm>
            <a:off x="15067993" y="7515876"/>
            <a:ext cx="485400" cy="388800"/>
          </a:xfrm>
          <a:prstGeom prst="rect">
            <a:avLst/>
          </a:prstGeom>
          <a:solidFill>
            <a:srgbClr val="0078E6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sp>
        <p:nvSpPr>
          <p:cNvPr id="196" name="Google Shape;196;p27"/>
          <p:cNvSpPr/>
          <p:nvPr/>
        </p:nvSpPr>
        <p:spPr>
          <a:xfrm>
            <a:off x="16006956" y="7125768"/>
            <a:ext cx="485400" cy="788400"/>
          </a:xfrm>
          <a:prstGeom prst="rect">
            <a:avLst/>
          </a:prstGeom>
          <a:solidFill>
            <a:srgbClr val="0078E6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sp>
        <p:nvSpPr>
          <p:cNvPr id="197" name="Google Shape;197;p27"/>
          <p:cNvSpPr/>
          <p:nvPr/>
        </p:nvSpPr>
        <p:spPr>
          <a:xfrm>
            <a:off x="16945920" y="7044822"/>
            <a:ext cx="485400" cy="859200"/>
          </a:xfrm>
          <a:prstGeom prst="rect">
            <a:avLst/>
          </a:prstGeom>
          <a:solidFill>
            <a:srgbClr val="0078E6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sp>
        <p:nvSpPr>
          <p:cNvPr id="198" name="Google Shape;198;p27"/>
          <p:cNvSpPr txBox="1"/>
          <p:nvPr/>
        </p:nvSpPr>
        <p:spPr>
          <a:xfrm>
            <a:off x="11177706" y="7987934"/>
            <a:ext cx="753600" cy="22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400">
                <a:solidFill>
                  <a:srgbClr val="FFFFFF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-954</a:t>
            </a:r>
            <a:endParaRPr sz="1400">
              <a:solidFill>
                <a:srgbClr val="FFFFFF"/>
              </a:solidFill>
              <a:latin typeface="Roboto ExtraBold"/>
              <a:ea typeface="Roboto ExtraBold"/>
              <a:cs typeface="Roboto ExtraBold"/>
              <a:sym typeface="Roboto ExtraBold"/>
            </a:endParaRPr>
          </a:p>
        </p:txBody>
      </p:sp>
      <p:sp>
        <p:nvSpPr>
          <p:cNvPr id="199" name="Google Shape;199;p27"/>
          <p:cNvSpPr txBox="1"/>
          <p:nvPr/>
        </p:nvSpPr>
        <p:spPr>
          <a:xfrm>
            <a:off x="12116669" y="7987934"/>
            <a:ext cx="753600" cy="22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400">
                <a:solidFill>
                  <a:srgbClr val="FFFFFF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-438</a:t>
            </a:r>
            <a:endParaRPr sz="1400">
              <a:solidFill>
                <a:srgbClr val="FFFFFF"/>
              </a:solidFill>
              <a:latin typeface="Roboto ExtraBold"/>
              <a:ea typeface="Roboto ExtraBold"/>
              <a:cs typeface="Roboto ExtraBold"/>
              <a:sym typeface="Roboto ExtraBold"/>
            </a:endParaRPr>
          </a:p>
        </p:txBody>
      </p:sp>
      <p:sp>
        <p:nvSpPr>
          <p:cNvPr id="200" name="Google Shape;200;p27"/>
          <p:cNvSpPr txBox="1"/>
          <p:nvPr/>
        </p:nvSpPr>
        <p:spPr>
          <a:xfrm>
            <a:off x="13055632" y="7987934"/>
            <a:ext cx="753600" cy="22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400">
                <a:solidFill>
                  <a:srgbClr val="E13A3A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-41</a:t>
            </a:r>
            <a:endParaRPr sz="1400">
              <a:solidFill>
                <a:srgbClr val="E13A3A"/>
              </a:solidFill>
              <a:latin typeface="Roboto ExtraBold"/>
              <a:ea typeface="Roboto ExtraBold"/>
              <a:cs typeface="Roboto ExtraBold"/>
              <a:sym typeface="Roboto ExtraBold"/>
            </a:endParaRPr>
          </a:p>
        </p:txBody>
      </p:sp>
      <p:sp>
        <p:nvSpPr>
          <p:cNvPr id="201" name="Google Shape;201;p27"/>
          <p:cNvSpPr txBox="1"/>
          <p:nvPr/>
        </p:nvSpPr>
        <p:spPr>
          <a:xfrm>
            <a:off x="13994596" y="7621707"/>
            <a:ext cx="753600" cy="22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400">
                <a:solidFill>
                  <a:srgbClr val="FFFFFF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210</a:t>
            </a:r>
            <a:endParaRPr sz="1400">
              <a:solidFill>
                <a:srgbClr val="FFFFFF"/>
              </a:solidFill>
              <a:latin typeface="Roboto ExtraBold"/>
              <a:ea typeface="Roboto ExtraBold"/>
              <a:cs typeface="Roboto ExtraBold"/>
              <a:sym typeface="Roboto ExtraBold"/>
            </a:endParaRPr>
          </a:p>
        </p:txBody>
      </p:sp>
      <p:sp>
        <p:nvSpPr>
          <p:cNvPr id="202" name="Google Shape;202;p27"/>
          <p:cNvSpPr txBox="1"/>
          <p:nvPr/>
        </p:nvSpPr>
        <p:spPr>
          <a:xfrm>
            <a:off x="14933536" y="7621707"/>
            <a:ext cx="753600" cy="22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400">
                <a:solidFill>
                  <a:srgbClr val="FFFFFF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254</a:t>
            </a:r>
            <a:endParaRPr sz="1400">
              <a:solidFill>
                <a:srgbClr val="FFFFFF"/>
              </a:solidFill>
              <a:latin typeface="Roboto ExtraBold"/>
              <a:ea typeface="Roboto ExtraBold"/>
              <a:cs typeface="Roboto ExtraBold"/>
              <a:sym typeface="Roboto ExtraBold"/>
            </a:endParaRPr>
          </a:p>
        </p:txBody>
      </p:sp>
      <p:sp>
        <p:nvSpPr>
          <p:cNvPr id="203" name="Google Shape;203;p27"/>
          <p:cNvSpPr txBox="1"/>
          <p:nvPr/>
        </p:nvSpPr>
        <p:spPr>
          <a:xfrm>
            <a:off x="15872455" y="7621707"/>
            <a:ext cx="753600" cy="22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400">
                <a:solidFill>
                  <a:srgbClr val="FFFFFF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607</a:t>
            </a:r>
            <a:endParaRPr sz="1400">
              <a:solidFill>
                <a:srgbClr val="FFFFFF"/>
              </a:solidFill>
              <a:latin typeface="Roboto ExtraBold"/>
              <a:ea typeface="Roboto ExtraBold"/>
              <a:cs typeface="Roboto ExtraBold"/>
              <a:sym typeface="Roboto ExtraBold"/>
            </a:endParaRPr>
          </a:p>
        </p:txBody>
      </p:sp>
      <p:sp>
        <p:nvSpPr>
          <p:cNvPr id="204" name="Google Shape;204;p27"/>
          <p:cNvSpPr txBox="1"/>
          <p:nvPr/>
        </p:nvSpPr>
        <p:spPr>
          <a:xfrm>
            <a:off x="16811418" y="7621707"/>
            <a:ext cx="753600" cy="22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400">
                <a:solidFill>
                  <a:srgbClr val="FFFFFF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655</a:t>
            </a:r>
            <a:endParaRPr sz="1400">
              <a:solidFill>
                <a:srgbClr val="FFFFFF"/>
              </a:solidFill>
              <a:latin typeface="Roboto ExtraBold"/>
              <a:ea typeface="Roboto ExtraBold"/>
              <a:cs typeface="Roboto ExtraBold"/>
              <a:sym typeface="Roboto ExtraBold"/>
            </a:endParaRPr>
          </a:p>
        </p:txBody>
      </p:sp>
      <p:sp>
        <p:nvSpPr>
          <p:cNvPr id="205" name="Google Shape;205;p27"/>
          <p:cNvSpPr txBox="1"/>
          <p:nvPr/>
        </p:nvSpPr>
        <p:spPr>
          <a:xfrm>
            <a:off x="17750381" y="7639951"/>
            <a:ext cx="753600" cy="22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400">
                <a:solidFill>
                  <a:srgbClr val="FFFFFF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717</a:t>
            </a:r>
            <a:endParaRPr sz="1400">
              <a:solidFill>
                <a:srgbClr val="FFFFFF"/>
              </a:solidFill>
              <a:latin typeface="Roboto ExtraBold"/>
              <a:ea typeface="Roboto ExtraBold"/>
              <a:cs typeface="Roboto ExtraBold"/>
              <a:sym typeface="Roboto ExtraBold"/>
            </a:endParaRPr>
          </a:p>
        </p:txBody>
      </p:sp>
      <p:sp>
        <p:nvSpPr>
          <p:cNvPr id="206" name="Google Shape;206;p27"/>
          <p:cNvSpPr txBox="1"/>
          <p:nvPr/>
        </p:nvSpPr>
        <p:spPr>
          <a:xfrm>
            <a:off x="11118989" y="7489296"/>
            <a:ext cx="870600" cy="306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8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-35%</a:t>
            </a:r>
            <a:endParaRPr sz="1800">
              <a:solidFill>
                <a:srgbClr val="000000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207" name="Google Shape;207;p27"/>
          <p:cNvSpPr txBox="1"/>
          <p:nvPr/>
        </p:nvSpPr>
        <p:spPr>
          <a:xfrm>
            <a:off x="12057953" y="7489296"/>
            <a:ext cx="870600" cy="306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8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-34%</a:t>
            </a:r>
            <a:endParaRPr sz="1800">
              <a:solidFill>
                <a:srgbClr val="000000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208" name="Google Shape;208;p27"/>
          <p:cNvSpPr txBox="1"/>
          <p:nvPr/>
        </p:nvSpPr>
        <p:spPr>
          <a:xfrm>
            <a:off x="13026274" y="7489296"/>
            <a:ext cx="870600" cy="306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8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-15%</a:t>
            </a:r>
            <a:endParaRPr sz="1800">
              <a:solidFill>
                <a:srgbClr val="000000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209" name="Google Shape;209;p27"/>
          <p:cNvSpPr txBox="1"/>
          <p:nvPr/>
        </p:nvSpPr>
        <p:spPr>
          <a:xfrm>
            <a:off x="13889774" y="8021296"/>
            <a:ext cx="993600" cy="306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8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+32%</a:t>
            </a:r>
            <a:endParaRPr sz="1800">
              <a:solidFill>
                <a:srgbClr val="000000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210" name="Google Shape;210;p27"/>
          <p:cNvSpPr txBox="1"/>
          <p:nvPr/>
        </p:nvSpPr>
        <p:spPr>
          <a:xfrm>
            <a:off x="14863241" y="8021296"/>
            <a:ext cx="942600" cy="306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8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+77%</a:t>
            </a:r>
            <a:endParaRPr sz="1800">
              <a:solidFill>
                <a:srgbClr val="000000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211" name="Google Shape;211;p27"/>
          <p:cNvSpPr txBox="1"/>
          <p:nvPr/>
        </p:nvSpPr>
        <p:spPr>
          <a:xfrm>
            <a:off x="15795825" y="8021296"/>
            <a:ext cx="942600" cy="306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8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+44%</a:t>
            </a:r>
            <a:endParaRPr sz="1800">
              <a:solidFill>
                <a:srgbClr val="000000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212" name="Google Shape;212;p27"/>
          <p:cNvSpPr txBox="1"/>
          <p:nvPr/>
        </p:nvSpPr>
        <p:spPr>
          <a:xfrm>
            <a:off x="16760199" y="8121952"/>
            <a:ext cx="870600" cy="306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8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рост</a:t>
            </a:r>
            <a:endParaRPr sz="1800">
              <a:solidFill>
                <a:srgbClr val="000000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8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х32</a:t>
            </a:r>
            <a:endParaRPr sz="1800">
              <a:solidFill>
                <a:srgbClr val="000000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213" name="Google Shape;213;p27"/>
          <p:cNvSpPr txBox="1"/>
          <p:nvPr/>
        </p:nvSpPr>
        <p:spPr>
          <a:xfrm>
            <a:off x="17670027" y="8021296"/>
            <a:ext cx="942600" cy="306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8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+37%</a:t>
            </a:r>
            <a:endParaRPr sz="1800">
              <a:solidFill>
                <a:srgbClr val="000000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cxnSp>
        <p:nvCxnSpPr>
          <p:cNvPr id="214" name="Google Shape;214;p27"/>
          <p:cNvCxnSpPr/>
          <p:nvPr/>
        </p:nvCxnSpPr>
        <p:spPr>
          <a:xfrm>
            <a:off x="12019440" y="6849210"/>
            <a:ext cx="0" cy="2296200"/>
          </a:xfrm>
          <a:prstGeom prst="straightConnector1">
            <a:avLst/>
          </a:prstGeom>
          <a:noFill/>
          <a:ln w="9525" cap="flat" cmpd="sng">
            <a:solidFill>
              <a:srgbClr val="D9D9D9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15" name="Google Shape;215;p27"/>
          <p:cNvCxnSpPr/>
          <p:nvPr/>
        </p:nvCxnSpPr>
        <p:spPr>
          <a:xfrm>
            <a:off x="12965664" y="6848296"/>
            <a:ext cx="0" cy="2296200"/>
          </a:xfrm>
          <a:prstGeom prst="straightConnector1">
            <a:avLst/>
          </a:prstGeom>
          <a:noFill/>
          <a:ln w="9525" cap="flat" cmpd="sng">
            <a:solidFill>
              <a:srgbClr val="D9D9D9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16" name="Google Shape;216;p27"/>
          <p:cNvCxnSpPr/>
          <p:nvPr/>
        </p:nvCxnSpPr>
        <p:spPr>
          <a:xfrm>
            <a:off x="13896602" y="6848296"/>
            <a:ext cx="0" cy="2296200"/>
          </a:xfrm>
          <a:prstGeom prst="straightConnector1">
            <a:avLst/>
          </a:prstGeom>
          <a:noFill/>
          <a:ln w="9525" cap="flat" cmpd="sng">
            <a:solidFill>
              <a:srgbClr val="D9D9D9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17" name="Google Shape;217;p27"/>
          <p:cNvCxnSpPr/>
          <p:nvPr/>
        </p:nvCxnSpPr>
        <p:spPr>
          <a:xfrm>
            <a:off x="14838474" y="6848296"/>
            <a:ext cx="0" cy="2296200"/>
          </a:xfrm>
          <a:prstGeom prst="straightConnector1">
            <a:avLst/>
          </a:prstGeom>
          <a:noFill/>
          <a:ln w="9525" cap="flat" cmpd="sng">
            <a:solidFill>
              <a:srgbClr val="D9D9D9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18" name="Google Shape;218;p27"/>
          <p:cNvCxnSpPr/>
          <p:nvPr/>
        </p:nvCxnSpPr>
        <p:spPr>
          <a:xfrm>
            <a:off x="15782257" y="6849210"/>
            <a:ext cx="0" cy="2296200"/>
          </a:xfrm>
          <a:prstGeom prst="straightConnector1">
            <a:avLst/>
          </a:prstGeom>
          <a:noFill/>
          <a:ln w="9525" cap="flat" cmpd="sng">
            <a:solidFill>
              <a:srgbClr val="D9D9D9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19" name="Google Shape;219;p27"/>
          <p:cNvCxnSpPr/>
          <p:nvPr/>
        </p:nvCxnSpPr>
        <p:spPr>
          <a:xfrm>
            <a:off x="16718793" y="6848296"/>
            <a:ext cx="0" cy="2296200"/>
          </a:xfrm>
          <a:prstGeom prst="straightConnector1">
            <a:avLst/>
          </a:prstGeom>
          <a:noFill/>
          <a:ln w="9525" cap="flat" cmpd="sng">
            <a:solidFill>
              <a:srgbClr val="D9D9D9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20" name="Google Shape;220;p27"/>
          <p:cNvCxnSpPr/>
          <p:nvPr/>
        </p:nvCxnSpPr>
        <p:spPr>
          <a:xfrm>
            <a:off x="17651620" y="6848296"/>
            <a:ext cx="0" cy="2296200"/>
          </a:xfrm>
          <a:prstGeom prst="straightConnector1">
            <a:avLst/>
          </a:prstGeom>
          <a:noFill/>
          <a:ln w="9525" cap="flat" cmpd="sng">
            <a:solidFill>
              <a:srgbClr val="D9D9D9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21" name="Google Shape;221;p27"/>
          <p:cNvCxnSpPr/>
          <p:nvPr/>
        </p:nvCxnSpPr>
        <p:spPr>
          <a:xfrm>
            <a:off x="11039348" y="7906972"/>
            <a:ext cx="7598400" cy="0"/>
          </a:xfrm>
          <a:prstGeom prst="straightConnector1">
            <a:avLst/>
          </a:prstGeom>
          <a:noFill/>
          <a:ln w="9525" cap="flat" cmpd="sng">
            <a:solidFill>
              <a:srgbClr val="9E9E9E"/>
            </a:solidFill>
            <a:prstDash val="solid"/>
            <a:round/>
            <a:headEnd type="oval" w="med" len="med"/>
            <a:tailEnd type="oval" w="med" len="med"/>
          </a:ln>
        </p:spPr>
      </p:cxnSp>
      <p:sp>
        <p:nvSpPr>
          <p:cNvPr id="222" name="Google Shape;222;p27"/>
          <p:cNvSpPr txBox="1"/>
          <p:nvPr/>
        </p:nvSpPr>
        <p:spPr>
          <a:xfrm>
            <a:off x="13710267" y="2624139"/>
            <a:ext cx="1854000" cy="661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900" b="1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2020</a:t>
            </a:r>
            <a:r>
              <a:rPr lang="ru" sz="19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 </a:t>
            </a:r>
            <a:endParaRPr sz="2000"/>
          </a:p>
        </p:txBody>
      </p:sp>
      <p:sp>
        <p:nvSpPr>
          <p:cNvPr id="223" name="Google Shape;223;p27"/>
          <p:cNvSpPr txBox="1"/>
          <p:nvPr/>
        </p:nvSpPr>
        <p:spPr>
          <a:xfrm>
            <a:off x="13925605" y="3112389"/>
            <a:ext cx="1400400" cy="677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0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10 063</a:t>
            </a:r>
            <a:endParaRPr sz="2000"/>
          </a:p>
        </p:txBody>
      </p:sp>
      <p:sp>
        <p:nvSpPr>
          <p:cNvPr id="224" name="Google Shape;224;p27"/>
          <p:cNvSpPr txBox="1"/>
          <p:nvPr/>
        </p:nvSpPr>
        <p:spPr>
          <a:xfrm>
            <a:off x="14015488" y="3770870"/>
            <a:ext cx="1281000" cy="677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0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8 546 </a:t>
            </a:r>
            <a:endParaRPr sz="2000"/>
          </a:p>
        </p:txBody>
      </p:sp>
      <p:sp>
        <p:nvSpPr>
          <p:cNvPr id="225" name="Google Shape;225;p27"/>
          <p:cNvSpPr txBox="1"/>
          <p:nvPr/>
        </p:nvSpPr>
        <p:spPr>
          <a:xfrm>
            <a:off x="13921933" y="4412718"/>
            <a:ext cx="1465800" cy="677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0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7 641 </a:t>
            </a:r>
            <a:endParaRPr sz="2000"/>
          </a:p>
        </p:txBody>
      </p:sp>
      <p:sp>
        <p:nvSpPr>
          <p:cNvPr id="226" name="Google Shape;226;p27"/>
          <p:cNvSpPr txBox="1"/>
          <p:nvPr/>
        </p:nvSpPr>
        <p:spPr>
          <a:xfrm>
            <a:off x="13974359" y="5038440"/>
            <a:ext cx="1336800" cy="677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0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2 646</a:t>
            </a:r>
            <a:endParaRPr sz="2000"/>
          </a:p>
        </p:txBody>
      </p:sp>
      <p:sp>
        <p:nvSpPr>
          <p:cNvPr id="227" name="Google Shape;227;p27"/>
          <p:cNvSpPr txBox="1"/>
          <p:nvPr/>
        </p:nvSpPr>
        <p:spPr>
          <a:xfrm>
            <a:off x="10539206" y="1923703"/>
            <a:ext cx="7728600" cy="1077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500" b="1">
                <a:solidFill>
                  <a:srgbClr val="FFFFFF"/>
                </a:solidFill>
                <a:highlight>
                  <a:srgbClr val="FA4907"/>
                </a:highlight>
                <a:latin typeface="Roboto"/>
                <a:ea typeface="Roboto"/>
                <a:cs typeface="Roboto"/>
                <a:sym typeface="Roboto"/>
              </a:rPr>
              <a:t>Ключевые показатели:</a:t>
            </a:r>
            <a:endParaRPr sz="2500" b="1">
              <a:solidFill>
                <a:srgbClr val="FFFFFF"/>
              </a:solidFill>
              <a:highlight>
                <a:srgbClr val="FA4907"/>
              </a:highlight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Arial"/>
              <a:buNone/>
            </a:pPr>
            <a:r>
              <a:rPr lang="ru" sz="21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(млн ₽) </a:t>
            </a:r>
            <a:endParaRPr sz="2700" b="1">
              <a:solidFill>
                <a:srgbClr val="FFFFFF"/>
              </a:solidFill>
              <a:highlight>
                <a:srgbClr val="FA4907"/>
              </a:highlight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228" name="Google Shape;228;p27"/>
          <p:cNvSpPr txBox="1"/>
          <p:nvPr/>
        </p:nvSpPr>
        <p:spPr>
          <a:xfrm>
            <a:off x="10408273" y="618748"/>
            <a:ext cx="10879800" cy="1354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800" tIns="243800" rIns="243800" bIns="24380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500"/>
              <a:buFont typeface="Arial"/>
              <a:buNone/>
            </a:pPr>
            <a:r>
              <a:rPr lang="ru" sz="3300" b="1">
                <a:latin typeface="Roboto"/>
                <a:ea typeface="Roboto"/>
                <a:cs typeface="Roboto"/>
                <a:sym typeface="Roboto"/>
              </a:rPr>
              <a:t>Финансово-экономические показатели</a:t>
            </a:r>
            <a:endParaRPr sz="3300" b="1"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500"/>
              <a:buFont typeface="Arial"/>
              <a:buNone/>
            </a:pPr>
            <a:r>
              <a:rPr lang="ru" sz="2300">
                <a:latin typeface="Roboto"/>
                <a:ea typeface="Roboto"/>
                <a:cs typeface="Roboto"/>
                <a:sym typeface="Roboto"/>
              </a:rPr>
              <a:t>Динамика 2020/2024 гг.</a:t>
            </a:r>
            <a:endParaRPr sz="2300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229" name="Google Shape;229;p27"/>
          <p:cNvSpPr txBox="1"/>
          <p:nvPr/>
        </p:nvSpPr>
        <p:spPr>
          <a:xfrm>
            <a:off x="22326075" y="1599311"/>
            <a:ext cx="5743200" cy="1077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500" b="1">
                <a:solidFill>
                  <a:srgbClr val="FFFFFF"/>
                </a:solidFill>
                <a:highlight>
                  <a:srgbClr val="FA4907"/>
                </a:highlight>
                <a:latin typeface="Roboto"/>
                <a:ea typeface="Roboto"/>
                <a:cs typeface="Roboto"/>
                <a:sym typeface="Roboto"/>
              </a:rPr>
              <a:t>Динамика выплат: </a:t>
            </a:r>
            <a:endParaRPr sz="2500" b="1">
              <a:solidFill>
                <a:srgbClr val="FFFFFF"/>
              </a:solidFill>
              <a:highlight>
                <a:srgbClr val="FA4907"/>
              </a:highlight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1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(млн ₽)</a:t>
            </a:r>
            <a:endParaRPr sz="2500" b="1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230" name="Google Shape;230;p27"/>
          <p:cNvSpPr/>
          <p:nvPr/>
        </p:nvSpPr>
        <p:spPr>
          <a:xfrm>
            <a:off x="26976758" y="5831347"/>
            <a:ext cx="850800" cy="184800"/>
          </a:xfrm>
          <a:prstGeom prst="rect">
            <a:avLst/>
          </a:prstGeom>
          <a:solidFill>
            <a:srgbClr val="23A24D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sp>
        <p:nvSpPr>
          <p:cNvPr id="231" name="Google Shape;231;p27"/>
          <p:cNvSpPr/>
          <p:nvPr/>
        </p:nvSpPr>
        <p:spPr>
          <a:xfrm>
            <a:off x="26976762" y="5188904"/>
            <a:ext cx="850800" cy="546000"/>
          </a:xfrm>
          <a:prstGeom prst="rect">
            <a:avLst/>
          </a:prstGeom>
          <a:solidFill>
            <a:srgbClr val="E13A3A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sp>
        <p:nvSpPr>
          <p:cNvPr id="232" name="Google Shape;232;p27"/>
          <p:cNvSpPr/>
          <p:nvPr/>
        </p:nvSpPr>
        <p:spPr>
          <a:xfrm>
            <a:off x="26976762" y="2705517"/>
            <a:ext cx="850800" cy="2483400"/>
          </a:xfrm>
          <a:prstGeom prst="rect">
            <a:avLst/>
          </a:prstGeom>
          <a:solidFill>
            <a:srgbClr val="0078E6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sp>
        <p:nvSpPr>
          <p:cNvPr id="233" name="Google Shape;233;p27"/>
          <p:cNvSpPr/>
          <p:nvPr/>
        </p:nvSpPr>
        <p:spPr>
          <a:xfrm>
            <a:off x="22580404" y="5869989"/>
            <a:ext cx="850800" cy="145800"/>
          </a:xfrm>
          <a:prstGeom prst="rect">
            <a:avLst/>
          </a:prstGeom>
          <a:solidFill>
            <a:srgbClr val="23A24D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sp>
        <p:nvSpPr>
          <p:cNvPr id="234" name="Google Shape;234;p27"/>
          <p:cNvSpPr/>
          <p:nvPr/>
        </p:nvSpPr>
        <p:spPr>
          <a:xfrm>
            <a:off x="22580404" y="5257522"/>
            <a:ext cx="850800" cy="561600"/>
          </a:xfrm>
          <a:prstGeom prst="rect">
            <a:avLst/>
          </a:prstGeom>
          <a:solidFill>
            <a:srgbClr val="E13A3A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sp>
        <p:nvSpPr>
          <p:cNvPr id="235" name="Google Shape;235;p27"/>
          <p:cNvSpPr/>
          <p:nvPr/>
        </p:nvSpPr>
        <p:spPr>
          <a:xfrm>
            <a:off x="22580404" y="3242324"/>
            <a:ext cx="850800" cy="2015400"/>
          </a:xfrm>
          <a:prstGeom prst="rect">
            <a:avLst/>
          </a:prstGeom>
          <a:solidFill>
            <a:srgbClr val="0078E6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sp>
        <p:nvSpPr>
          <p:cNvPr id="236" name="Google Shape;236;p27"/>
          <p:cNvSpPr/>
          <p:nvPr/>
        </p:nvSpPr>
        <p:spPr>
          <a:xfrm>
            <a:off x="23679622" y="5861471"/>
            <a:ext cx="850800" cy="154800"/>
          </a:xfrm>
          <a:prstGeom prst="rect">
            <a:avLst/>
          </a:prstGeom>
          <a:solidFill>
            <a:srgbClr val="23A24D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sp>
        <p:nvSpPr>
          <p:cNvPr id="237" name="Google Shape;237;p27"/>
          <p:cNvSpPr/>
          <p:nvPr/>
        </p:nvSpPr>
        <p:spPr>
          <a:xfrm>
            <a:off x="23679623" y="5197904"/>
            <a:ext cx="850800" cy="613800"/>
          </a:xfrm>
          <a:prstGeom prst="rect">
            <a:avLst/>
          </a:prstGeom>
          <a:solidFill>
            <a:srgbClr val="E13A3A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sp>
        <p:nvSpPr>
          <p:cNvPr id="238" name="Google Shape;238;p27"/>
          <p:cNvSpPr/>
          <p:nvPr/>
        </p:nvSpPr>
        <p:spPr>
          <a:xfrm>
            <a:off x="23679623" y="3148701"/>
            <a:ext cx="850800" cy="2049600"/>
          </a:xfrm>
          <a:prstGeom prst="rect">
            <a:avLst/>
          </a:prstGeom>
          <a:solidFill>
            <a:srgbClr val="0078E6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sp>
        <p:nvSpPr>
          <p:cNvPr id="239" name="Google Shape;239;p27"/>
          <p:cNvSpPr/>
          <p:nvPr/>
        </p:nvSpPr>
        <p:spPr>
          <a:xfrm>
            <a:off x="24778695" y="5834928"/>
            <a:ext cx="850800" cy="181200"/>
          </a:xfrm>
          <a:prstGeom prst="rect">
            <a:avLst/>
          </a:prstGeom>
          <a:solidFill>
            <a:srgbClr val="23A24D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sp>
        <p:nvSpPr>
          <p:cNvPr id="240" name="Google Shape;240;p27"/>
          <p:cNvSpPr/>
          <p:nvPr/>
        </p:nvSpPr>
        <p:spPr>
          <a:xfrm>
            <a:off x="24783695" y="5038325"/>
            <a:ext cx="850800" cy="734400"/>
          </a:xfrm>
          <a:prstGeom prst="rect">
            <a:avLst/>
          </a:prstGeom>
          <a:solidFill>
            <a:srgbClr val="E13A3A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sp>
        <p:nvSpPr>
          <p:cNvPr id="241" name="Google Shape;241;p27"/>
          <p:cNvSpPr/>
          <p:nvPr/>
        </p:nvSpPr>
        <p:spPr>
          <a:xfrm>
            <a:off x="24783724" y="3147820"/>
            <a:ext cx="850800" cy="1890000"/>
          </a:xfrm>
          <a:prstGeom prst="rect">
            <a:avLst/>
          </a:prstGeom>
          <a:solidFill>
            <a:srgbClr val="0078E6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sp>
        <p:nvSpPr>
          <p:cNvPr id="242" name="Google Shape;242;p27"/>
          <p:cNvSpPr/>
          <p:nvPr/>
        </p:nvSpPr>
        <p:spPr>
          <a:xfrm>
            <a:off x="25877761" y="5729637"/>
            <a:ext cx="850800" cy="286200"/>
          </a:xfrm>
          <a:prstGeom prst="rect">
            <a:avLst/>
          </a:prstGeom>
          <a:solidFill>
            <a:srgbClr val="23A24D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sp>
        <p:nvSpPr>
          <p:cNvPr id="243" name="Google Shape;243;p27"/>
          <p:cNvSpPr/>
          <p:nvPr/>
        </p:nvSpPr>
        <p:spPr>
          <a:xfrm>
            <a:off x="25877764" y="4954577"/>
            <a:ext cx="850800" cy="702000"/>
          </a:xfrm>
          <a:prstGeom prst="rect">
            <a:avLst/>
          </a:prstGeom>
          <a:solidFill>
            <a:srgbClr val="E13A3A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sp>
        <p:nvSpPr>
          <p:cNvPr id="244" name="Google Shape;244;p27"/>
          <p:cNvSpPr/>
          <p:nvPr/>
        </p:nvSpPr>
        <p:spPr>
          <a:xfrm>
            <a:off x="25877764" y="2658079"/>
            <a:ext cx="850800" cy="2296200"/>
          </a:xfrm>
          <a:prstGeom prst="rect">
            <a:avLst/>
          </a:prstGeom>
          <a:solidFill>
            <a:srgbClr val="0078E6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sp>
        <p:nvSpPr>
          <p:cNvPr id="245" name="Google Shape;245;p27"/>
          <p:cNvSpPr txBox="1"/>
          <p:nvPr/>
        </p:nvSpPr>
        <p:spPr>
          <a:xfrm>
            <a:off x="26816876" y="2289575"/>
            <a:ext cx="1165800" cy="38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200" b="1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4 739</a:t>
            </a:r>
            <a:endParaRPr sz="2200" b="1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246" name="Google Shape;246;p27"/>
          <p:cNvSpPr txBox="1"/>
          <p:nvPr/>
        </p:nvSpPr>
        <p:spPr>
          <a:xfrm>
            <a:off x="22430886" y="2825184"/>
            <a:ext cx="1068000" cy="38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000" b="1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4 038</a:t>
            </a:r>
            <a:endParaRPr sz="2000" b="1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247" name="Google Shape;247;p27"/>
          <p:cNvSpPr txBox="1"/>
          <p:nvPr/>
        </p:nvSpPr>
        <p:spPr>
          <a:xfrm>
            <a:off x="23587487" y="2727699"/>
            <a:ext cx="1068000" cy="38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000" b="1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4 148</a:t>
            </a:r>
            <a:endParaRPr sz="2000" b="1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248" name="Google Shape;248;p27"/>
          <p:cNvSpPr txBox="1"/>
          <p:nvPr/>
        </p:nvSpPr>
        <p:spPr>
          <a:xfrm>
            <a:off x="24674336" y="2731698"/>
            <a:ext cx="1068000" cy="38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000" b="1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4 134</a:t>
            </a:r>
            <a:endParaRPr sz="2000" b="1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249" name="Google Shape;249;p27"/>
          <p:cNvSpPr txBox="1"/>
          <p:nvPr/>
        </p:nvSpPr>
        <p:spPr>
          <a:xfrm>
            <a:off x="25714550" y="2249850"/>
            <a:ext cx="1165800" cy="38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200" b="1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4 854</a:t>
            </a:r>
            <a:endParaRPr sz="2200" b="1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250" name="Google Shape;250;p27"/>
          <p:cNvSpPr txBox="1"/>
          <p:nvPr/>
        </p:nvSpPr>
        <p:spPr>
          <a:xfrm>
            <a:off x="22598273" y="5351423"/>
            <a:ext cx="810000" cy="18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4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819</a:t>
            </a:r>
            <a:endParaRPr sz="140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251" name="Google Shape;251;p27"/>
          <p:cNvSpPr txBox="1"/>
          <p:nvPr/>
        </p:nvSpPr>
        <p:spPr>
          <a:xfrm>
            <a:off x="23688079" y="5327978"/>
            <a:ext cx="810000" cy="18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4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893</a:t>
            </a:r>
            <a:endParaRPr sz="140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252" name="Google Shape;252;p27"/>
          <p:cNvSpPr txBox="1"/>
          <p:nvPr/>
        </p:nvSpPr>
        <p:spPr>
          <a:xfrm>
            <a:off x="24777612" y="5251514"/>
            <a:ext cx="885000" cy="15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4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1 060</a:t>
            </a:r>
            <a:endParaRPr sz="140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253" name="Google Shape;253;p27"/>
          <p:cNvSpPr txBox="1"/>
          <p:nvPr/>
        </p:nvSpPr>
        <p:spPr>
          <a:xfrm>
            <a:off x="25864442" y="5118197"/>
            <a:ext cx="885000" cy="18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4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1 019</a:t>
            </a:r>
            <a:endParaRPr sz="140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254" name="Google Shape;254;p27"/>
          <p:cNvSpPr txBox="1"/>
          <p:nvPr/>
        </p:nvSpPr>
        <p:spPr>
          <a:xfrm>
            <a:off x="26984649" y="5260544"/>
            <a:ext cx="810000" cy="195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4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787</a:t>
            </a:r>
            <a:endParaRPr sz="140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255" name="Google Shape;255;p27"/>
          <p:cNvSpPr txBox="1"/>
          <p:nvPr/>
        </p:nvSpPr>
        <p:spPr>
          <a:xfrm>
            <a:off x="22559958" y="4182657"/>
            <a:ext cx="891000" cy="27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4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2 918</a:t>
            </a:r>
            <a:endParaRPr sz="140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256" name="Google Shape;256;p27"/>
          <p:cNvSpPr txBox="1"/>
          <p:nvPr/>
        </p:nvSpPr>
        <p:spPr>
          <a:xfrm>
            <a:off x="23668914" y="4115570"/>
            <a:ext cx="891000" cy="27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4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2 940</a:t>
            </a:r>
            <a:endParaRPr sz="140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257" name="Google Shape;257;p27"/>
          <p:cNvSpPr txBox="1"/>
          <p:nvPr/>
        </p:nvSpPr>
        <p:spPr>
          <a:xfrm>
            <a:off x="24777980" y="4008996"/>
            <a:ext cx="891000" cy="27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4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2 723</a:t>
            </a:r>
            <a:endParaRPr sz="140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258" name="Google Shape;258;p27"/>
          <p:cNvSpPr txBox="1"/>
          <p:nvPr/>
        </p:nvSpPr>
        <p:spPr>
          <a:xfrm>
            <a:off x="25856912" y="3626071"/>
            <a:ext cx="891000" cy="27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4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3 319</a:t>
            </a:r>
            <a:endParaRPr sz="140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259" name="Google Shape;259;p27"/>
          <p:cNvSpPr txBox="1"/>
          <p:nvPr/>
        </p:nvSpPr>
        <p:spPr>
          <a:xfrm>
            <a:off x="26940921" y="3863648"/>
            <a:ext cx="891000" cy="27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4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3 579</a:t>
            </a:r>
            <a:endParaRPr sz="140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260" name="Google Shape;260;p27"/>
          <p:cNvSpPr txBox="1"/>
          <p:nvPr/>
        </p:nvSpPr>
        <p:spPr>
          <a:xfrm>
            <a:off x="22525841" y="6015295"/>
            <a:ext cx="936000" cy="353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4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2020</a:t>
            </a:r>
            <a:endParaRPr sz="140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261" name="Google Shape;261;p27"/>
          <p:cNvSpPr txBox="1"/>
          <p:nvPr/>
        </p:nvSpPr>
        <p:spPr>
          <a:xfrm>
            <a:off x="23625340" y="6015295"/>
            <a:ext cx="936000" cy="353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4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2021</a:t>
            </a:r>
            <a:endParaRPr sz="140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262" name="Google Shape;262;p27"/>
          <p:cNvSpPr txBox="1"/>
          <p:nvPr/>
        </p:nvSpPr>
        <p:spPr>
          <a:xfrm>
            <a:off x="24724824" y="6024633"/>
            <a:ext cx="936000" cy="353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4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2022</a:t>
            </a:r>
            <a:endParaRPr sz="140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263" name="Google Shape;263;p27"/>
          <p:cNvSpPr txBox="1"/>
          <p:nvPr/>
        </p:nvSpPr>
        <p:spPr>
          <a:xfrm>
            <a:off x="25841246" y="6024633"/>
            <a:ext cx="936000" cy="353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4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2023</a:t>
            </a:r>
            <a:endParaRPr sz="140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264" name="Google Shape;264;p27"/>
          <p:cNvSpPr txBox="1"/>
          <p:nvPr/>
        </p:nvSpPr>
        <p:spPr>
          <a:xfrm>
            <a:off x="26938991" y="6024633"/>
            <a:ext cx="936000" cy="353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4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2024</a:t>
            </a:r>
            <a:endParaRPr sz="140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cxnSp>
        <p:nvCxnSpPr>
          <p:cNvPr id="265" name="Google Shape;265;p27"/>
          <p:cNvCxnSpPr/>
          <p:nvPr/>
        </p:nvCxnSpPr>
        <p:spPr>
          <a:xfrm rot="10800000">
            <a:off x="22332017" y="6017089"/>
            <a:ext cx="5743200" cy="0"/>
          </a:xfrm>
          <a:prstGeom prst="straightConnector1">
            <a:avLst/>
          </a:prstGeom>
          <a:noFill/>
          <a:ln w="9525" cap="flat" cmpd="sng">
            <a:solidFill>
              <a:srgbClr val="9E9E9E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66" name="Google Shape;266;p27"/>
          <p:cNvSpPr txBox="1"/>
          <p:nvPr/>
        </p:nvSpPr>
        <p:spPr>
          <a:xfrm>
            <a:off x="25897643" y="5780281"/>
            <a:ext cx="810000" cy="18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2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417</a:t>
            </a:r>
            <a:endParaRPr sz="120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267" name="Google Shape;267;p27"/>
          <p:cNvSpPr txBox="1"/>
          <p:nvPr/>
        </p:nvSpPr>
        <p:spPr>
          <a:xfrm>
            <a:off x="26990667" y="5846109"/>
            <a:ext cx="810000" cy="15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2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261</a:t>
            </a:r>
            <a:endParaRPr sz="120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268" name="Google Shape;268;p27"/>
          <p:cNvSpPr txBox="1"/>
          <p:nvPr/>
        </p:nvSpPr>
        <p:spPr>
          <a:xfrm>
            <a:off x="24801036" y="5849787"/>
            <a:ext cx="810000" cy="14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2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256</a:t>
            </a:r>
            <a:endParaRPr sz="120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269" name="Google Shape;269;p27"/>
          <p:cNvSpPr txBox="1"/>
          <p:nvPr/>
        </p:nvSpPr>
        <p:spPr>
          <a:xfrm>
            <a:off x="23699579" y="5848321"/>
            <a:ext cx="810000" cy="18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2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221</a:t>
            </a:r>
            <a:endParaRPr sz="120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270" name="Google Shape;270;p27"/>
          <p:cNvSpPr txBox="1"/>
          <p:nvPr/>
        </p:nvSpPr>
        <p:spPr>
          <a:xfrm>
            <a:off x="22639623" y="5871102"/>
            <a:ext cx="727200" cy="14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2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210</a:t>
            </a:r>
            <a:endParaRPr sz="120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271" name="Google Shape;271;p27"/>
          <p:cNvSpPr txBox="1"/>
          <p:nvPr/>
        </p:nvSpPr>
        <p:spPr>
          <a:xfrm>
            <a:off x="22768730" y="6428754"/>
            <a:ext cx="883800" cy="3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2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ЕНП</a:t>
            </a:r>
            <a:endParaRPr sz="120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272" name="Google Shape;272;p27"/>
          <p:cNvSpPr/>
          <p:nvPr/>
        </p:nvSpPr>
        <p:spPr>
          <a:xfrm>
            <a:off x="22616330" y="6467454"/>
            <a:ext cx="222600" cy="222600"/>
          </a:xfrm>
          <a:prstGeom prst="roundRect">
            <a:avLst>
              <a:gd name="adj" fmla="val 16667"/>
            </a:avLst>
          </a:prstGeom>
          <a:solidFill>
            <a:srgbClr val="0078E6"/>
          </a:solidFill>
          <a:ln>
            <a:noFill/>
          </a:ln>
          <a:effectLst>
            <a:outerShdw blurRad="214313" dist="57150" dir="5400000" algn="bl" rotWithShape="0">
              <a:srgbClr val="999999">
                <a:alpha val="51000"/>
              </a:srgbClr>
            </a:outerShdw>
          </a:effectLst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>
              <a:solidFill>
                <a:srgbClr val="FFFFFF"/>
              </a:solidFill>
            </a:endParaRPr>
          </a:p>
        </p:txBody>
      </p:sp>
      <p:sp>
        <p:nvSpPr>
          <p:cNvPr id="273" name="Google Shape;273;p27"/>
          <p:cNvSpPr txBox="1"/>
          <p:nvPr/>
        </p:nvSpPr>
        <p:spPr>
          <a:xfrm>
            <a:off x="22778587" y="6761284"/>
            <a:ext cx="1312200" cy="3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2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Дивиденды</a:t>
            </a:r>
            <a:endParaRPr sz="120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274" name="Google Shape;274;p27"/>
          <p:cNvSpPr/>
          <p:nvPr/>
        </p:nvSpPr>
        <p:spPr>
          <a:xfrm>
            <a:off x="22626193" y="6799984"/>
            <a:ext cx="222600" cy="222600"/>
          </a:xfrm>
          <a:prstGeom prst="roundRect">
            <a:avLst>
              <a:gd name="adj" fmla="val 16667"/>
            </a:avLst>
          </a:prstGeom>
          <a:solidFill>
            <a:srgbClr val="E13A3A"/>
          </a:solidFill>
          <a:ln>
            <a:noFill/>
          </a:ln>
          <a:effectLst>
            <a:outerShdw blurRad="214313" dist="57150" dir="5400000" algn="bl" rotWithShape="0">
              <a:srgbClr val="999999">
                <a:alpha val="51000"/>
              </a:srgbClr>
            </a:outerShdw>
          </a:effectLst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>
              <a:solidFill>
                <a:srgbClr val="FFFFFF"/>
              </a:solidFill>
            </a:endParaRPr>
          </a:p>
        </p:txBody>
      </p:sp>
      <p:sp>
        <p:nvSpPr>
          <p:cNvPr id="275" name="Google Shape;275;p27"/>
          <p:cNvSpPr txBox="1"/>
          <p:nvPr/>
        </p:nvSpPr>
        <p:spPr>
          <a:xfrm>
            <a:off x="24298013" y="6753257"/>
            <a:ext cx="1068000" cy="3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2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Прочее*</a:t>
            </a:r>
            <a:endParaRPr sz="120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276" name="Google Shape;276;p27"/>
          <p:cNvSpPr/>
          <p:nvPr/>
        </p:nvSpPr>
        <p:spPr>
          <a:xfrm>
            <a:off x="24145601" y="6803174"/>
            <a:ext cx="222600" cy="222600"/>
          </a:xfrm>
          <a:prstGeom prst="roundRect">
            <a:avLst>
              <a:gd name="adj" fmla="val 16667"/>
            </a:avLst>
          </a:prstGeom>
          <a:solidFill>
            <a:srgbClr val="23A24D"/>
          </a:solidFill>
          <a:ln>
            <a:noFill/>
          </a:ln>
          <a:effectLst>
            <a:outerShdw blurRad="214313" dist="57150" dir="5400000" algn="bl" rotWithShape="0">
              <a:srgbClr val="999999">
                <a:alpha val="51000"/>
              </a:srgbClr>
            </a:outerShdw>
          </a:effectLst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>
              <a:solidFill>
                <a:srgbClr val="FFFFFF"/>
              </a:solidFill>
            </a:endParaRPr>
          </a:p>
        </p:txBody>
      </p:sp>
      <p:sp>
        <p:nvSpPr>
          <p:cNvPr id="277" name="Google Shape;277;p27"/>
          <p:cNvSpPr txBox="1"/>
          <p:nvPr/>
        </p:nvSpPr>
        <p:spPr>
          <a:xfrm>
            <a:off x="23711399" y="7482705"/>
            <a:ext cx="4923000" cy="923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900" b="1">
                <a:solidFill>
                  <a:srgbClr val="FFFFFF"/>
                </a:solidFill>
                <a:highlight>
                  <a:srgbClr val="0078E6"/>
                </a:highlight>
                <a:latin typeface="Roboto"/>
                <a:ea typeface="Roboto"/>
                <a:cs typeface="Roboto"/>
                <a:sym typeface="Roboto"/>
              </a:rPr>
              <a:t>Выручка: </a:t>
            </a:r>
            <a:endParaRPr sz="1900" b="1">
              <a:solidFill>
                <a:srgbClr val="FFFFFF"/>
              </a:solidFill>
              <a:highlight>
                <a:srgbClr val="0078E6"/>
              </a:highlight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7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(млн ₽)</a:t>
            </a:r>
            <a:endParaRPr sz="170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278" name="Google Shape;278;p27"/>
          <p:cNvSpPr txBox="1"/>
          <p:nvPr/>
        </p:nvSpPr>
        <p:spPr>
          <a:xfrm>
            <a:off x="26138587" y="7482682"/>
            <a:ext cx="2166000" cy="923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900" b="1">
                <a:solidFill>
                  <a:srgbClr val="FFFFFF"/>
                </a:solidFill>
                <a:highlight>
                  <a:srgbClr val="FE5000"/>
                </a:highlight>
                <a:latin typeface="Roboto"/>
                <a:ea typeface="Roboto"/>
                <a:cs typeface="Roboto"/>
                <a:sym typeface="Roboto"/>
              </a:rPr>
              <a:t>ФОТ: </a:t>
            </a:r>
            <a:endParaRPr sz="1900" b="1">
              <a:solidFill>
                <a:srgbClr val="FFFFFF"/>
              </a:solidFill>
              <a:highlight>
                <a:srgbClr val="FE5000"/>
              </a:highlight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7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(млн ₽)</a:t>
            </a:r>
            <a:endParaRPr sz="170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279" name="Google Shape;279;p27"/>
          <p:cNvSpPr txBox="1"/>
          <p:nvPr/>
        </p:nvSpPr>
        <p:spPr>
          <a:xfrm>
            <a:off x="27677843" y="7482682"/>
            <a:ext cx="2166000" cy="923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900" b="1">
                <a:solidFill>
                  <a:srgbClr val="FFFFFF"/>
                </a:solidFill>
                <a:highlight>
                  <a:srgbClr val="FE5000"/>
                </a:highlight>
                <a:latin typeface="Roboto"/>
                <a:ea typeface="Roboto"/>
                <a:cs typeface="Roboto"/>
                <a:sym typeface="Roboto"/>
              </a:rPr>
              <a:t>Выплаты: </a:t>
            </a:r>
            <a:endParaRPr sz="1900" b="1">
              <a:solidFill>
                <a:srgbClr val="FFFFFF"/>
              </a:solidFill>
              <a:highlight>
                <a:srgbClr val="FE5000"/>
              </a:highlight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7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(млн ₽)</a:t>
            </a:r>
            <a:endParaRPr sz="170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280" name="Google Shape;280;p27"/>
          <p:cNvSpPr txBox="1"/>
          <p:nvPr/>
        </p:nvSpPr>
        <p:spPr>
          <a:xfrm>
            <a:off x="23715412" y="8181524"/>
            <a:ext cx="1744800" cy="87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3300" b="1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11 278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281" name="Google Shape;281;p27"/>
          <p:cNvSpPr txBox="1"/>
          <p:nvPr/>
        </p:nvSpPr>
        <p:spPr>
          <a:xfrm>
            <a:off x="26120194" y="8162474"/>
            <a:ext cx="1744800" cy="87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3300" b="1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3 990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282" name="Google Shape;282;p27"/>
          <p:cNvSpPr txBox="1"/>
          <p:nvPr/>
        </p:nvSpPr>
        <p:spPr>
          <a:xfrm>
            <a:off x="27677812" y="8162474"/>
            <a:ext cx="1744800" cy="87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3300" b="1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4 739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283" name="Google Shape;283;p27"/>
          <p:cNvSpPr/>
          <p:nvPr/>
        </p:nvSpPr>
        <p:spPr>
          <a:xfrm>
            <a:off x="24512350" y="8873550"/>
            <a:ext cx="3868318" cy="380808"/>
          </a:xfrm>
          <a:custGeom>
            <a:avLst/>
            <a:gdLst/>
            <a:ahLst/>
            <a:cxnLst/>
            <a:rect l="l" t="t" r="r" b="b"/>
            <a:pathLst>
              <a:path w="75976" h="5603" extrusionOk="0">
                <a:moveTo>
                  <a:pt x="0" y="0"/>
                </a:moveTo>
                <a:lnTo>
                  <a:pt x="0" y="5603"/>
                </a:lnTo>
                <a:lnTo>
                  <a:pt x="75976" y="5603"/>
                </a:lnTo>
                <a:lnTo>
                  <a:pt x="75976" y="0"/>
                </a:lnTo>
              </a:path>
            </a:pathLst>
          </a:custGeom>
          <a:noFill/>
          <a:ln w="9525" cap="flat" cmpd="sng">
            <a:solidFill>
              <a:srgbClr val="FFFFFF"/>
            </a:solidFill>
            <a:prstDash val="dash"/>
            <a:round/>
            <a:headEnd type="none" w="med" len="med"/>
            <a:tailEnd type="stealth" w="med" len="med"/>
          </a:ln>
        </p:spPr>
      </p:sp>
      <p:cxnSp>
        <p:nvCxnSpPr>
          <p:cNvPr id="284" name="Google Shape;284;p27"/>
          <p:cNvCxnSpPr/>
          <p:nvPr/>
        </p:nvCxnSpPr>
        <p:spPr>
          <a:xfrm>
            <a:off x="25733791" y="7640903"/>
            <a:ext cx="0" cy="1198800"/>
          </a:xfrm>
          <a:prstGeom prst="straightConnector1">
            <a:avLst/>
          </a:prstGeom>
          <a:noFill/>
          <a:ln w="9525" cap="flat" cmpd="sng">
            <a:solidFill>
              <a:srgbClr val="9E9E9E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85" name="Google Shape;285;p27"/>
          <p:cNvSpPr/>
          <p:nvPr/>
        </p:nvSpPr>
        <p:spPr>
          <a:xfrm>
            <a:off x="24512350" y="8875734"/>
            <a:ext cx="2166076" cy="386607"/>
          </a:xfrm>
          <a:custGeom>
            <a:avLst/>
            <a:gdLst/>
            <a:ahLst/>
            <a:cxnLst/>
            <a:rect l="l" t="t" r="r" b="b"/>
            <a:pathLst>
              <a:path w="75976" h="5603" extrusionOk="0">
                <a:moveTo>
                  <a:pt x="0" y="0"/>
                </a:moveTo>
                <a:lnTo>
                  <a:pt x="0" y="5603"/>
                </a:lnTo>
                <a:lnTo>
                  <a:pt x="75976" y="5603"/>
                </a:lnTo>
                <a:lnTo>
                  <a:pt x="75976" y="0"/>
                </a:lnTo>
              </a:path>
            </a:pathLst>
          </a:custGeom>
          <a:noFill/>
          <a:ln w="9525" cap="flat" cmpd="sng">
            <a:solidFill>
              <a:srgbClr val="FFFFFF"/>
            </a:solidFill>
            <a:prstDash val="dash"/>
            <a:round/>
            <a:headEnd type="oval" w="med" len="med"/>
            <a:tailEnd type="stealth" w="med" len="med"/>
          </a:ln>
        </p:spPr>
      </p:sp>
      <p:sp>
        <p:nvSpPr>
          <p:cNvPr id="286" name="Google Shape;286;p27"/>
          <p:cNvSpPr txBox="1"/>
          <p:nvPr/>
        </p:nvSpPr>
        <p:spPr>
          <a:xfrm>
            <a:off x="22518750" y="9648100"/>
            <a:ext cx="5441400" cy="3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200" i="1">
                <a:solidFill>
                  <a:srgbClr val="888888"/>
                </a:solidFill>
                <a:latin typeface="Roboto"/>
                <a:ea typeface="Roboto"/>
                <a:cs typeface="Roboto"/>
                <a:sym typeface="Roboto"/>
              </a:rPr>
              <a:t>* Иные выплаты, не связанные с основной деятельностью компании.</a:t>
            </a:r>
            <a:endParaRPr sz="1200" i="1">
              <a:solidFill>
                <a:srgbClr val="888888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287" name="Google Shape;287;p27"/>
          <p:cNvSpPr txBox="1"/>
          <p:nvPr/>
        </p:nvSpPr>
        <p:spPr>
          <a:xfrm>
            <a:off x="22290138" y="7446500"/>
            <a:ext cx="1534800" cy="72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300" b="1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2024 г.</a:t>
            </a:r>
            <a:endParaRPr sz="2800" b="1">
              <a:solidFill>
                <a:srgbClr val="FFFFFF"/>
              </a:solidFill>
            </a:endParaRPr>
          </a:p>
        </p:txBody>
      </p:sp>
      <p:cxnSp>
        <p:nvCxnSpPr>
          <p:cNvPr id="288" name="Google Shape;288;p27"/>
          <p:cNvCxnSpPr/>
          <p:nvPr/>
        </p:nvCxnSpPr>
        <p:spPr>
          <a:xfrm rot="10800000">
            <a:off x="22479318" y="7479306"/>
            <a:ext cx="6667800" cy="0"/>
          </a:xfrm>
          <a:prstGeom prst="straightConnector1">
            <a:avLst/>
          </a:prstGeom>
          <a:noFill/>
          <a:ln w="9525" cap="flat" cmpd="sng">
            <a:solidFill>
              <a:srgbClr val="9E9E9E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89" name="Google Shape;289;p27"/>
          <p:cNvSpPr/>
          <p:nvPr/>
        </p:nvSpPr>
        <p:spPr>
          <a:xfrm>
            <a:off x="22580773" y="5819221"/>
            <a:ext cx="850800" cy="52200"/>
          </a:xfrm>
          <a:prstGeom prst="rect">
            <a:avLst/>
          </a:prstGeom>
          <a:solidFill>
            <a:srgbClr val="FF9900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sp>
        <p:nvSpPr>
          <p:cNvPr id="290" name="Google Shape;290;p27"/>
          <p:cNvSpPr/>
          <p:nvPr/>
        </p:nvSpPr>
        <p:spPr>
          <a:xfrm>
            <a:off x="23679729" y="5807381"/>
            <a:ext cx="850800" cy="57600"/>
          </a:xfrm>
          <a:prstGeom prst="rect">
            <a:avLst/>
          </a:prstGeom>
          <a:solidFill>
            <a:srgbClr val="FF9900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sp>
        <p:nvSpPr>
          <p:cNvPr id="291" name="Google Shape;291;p27"/>
          <p:cNvSpPr/>
          <p:nvPr/>
        </p:nvSpPr>
        <p:spPr>
          <a:xfrm>
            <a:off x="24781787" y="5772834"/>
            <a:ext cx="850800" cy="62400"/>
          </a:xfrm>
          <a:prstGeom prst="rect">
            <a:avLst/>
          </a:prstGeom>
          <a:solidFill>
            <a:srgbClr val="FF9900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sp>
        <p:nvSpPr>
          <p:cNvPr id="292" name="Google Shape;292;p27"/>
          <p:cNvSpPr/>
          <p:nvPr/>
        </p:nvSpPr>
        <p:spPr>
          <a:xfrm>
            <a:off x="25876516" y="5655725"/>
            <a:ext cx="850800" cy="79200"/>
          </a:xfrm>
          <a:prstGeom prst="rect">
            <a:avLst/>
          </a:prstGeom>
          <a:solidFill>
            <a:srgbClr val="FF9900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sp>
        <p:nvSpPr>
          <p:cNvPr id="293" name="Google Shape;293;p27"/>
          <p:cNvSpPr/>
          <p:nvPr/>
        </p:nvSpPr>
        <p:spPr>
          <a:xfrm>
            <a:off x="26978949" y="5732997"/>
            <a:ext cx="850800" cy="100200"/>
          </a:xfrm>
          <a:prstGeom prst="rect">
            <a:avLst/>
          </a:prstGeom>
          <a:solidFill>
            <a:srgbClr val="FF9900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sp>
        <p:nvSpPr>
          <p:cNvPr id="294" name="Google Shape;294;p27"/>
          <p:cNvSpPr txBox="1"/>
          <p:nvPr/>
        </p:nvSpPr>
        <p:spPr>
          <a:xfrm>
            <a:off x="22691591" y="5668260"/>
            <a:ext cx="622800" cy="16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200">
                <a:solidFill>
                  <a:srgbClr val="FFFFFF"/>
                </a:solidFill>
                <a:highlight>
                  <a:srgbClr val="FF9900"/>
                </a:highlight>
                <a:latin typeface="Roboto"/>
                <a:ea typeface="Roboto"/>
                <a:cs typeface="Roboto"/>
                <a:sym typeface="Roboto"/>
              </a:rPr>
              <a:t>91</a:t>
            </a:r>
            <a:endParaRPr sz="1200">
              <a:solidFill>
                <a:srgbClr val="FFFFFF"/>
              </a:solidFill>
              <a:highlight>
                <a:srgbClr val="FF9900"/>
              </a:highlight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295" name="Google Shape;295;p27"/>
          <p:cNvSpPr txBox="1"/>
          <p:nvPr/>
        </p:nvSpPr>
        <p:spPr>
          <a:xfrm>
            <a:off x="24297983" y="6427318"/>
            <a:ext cx="3541200" cy="3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2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Резерв универсального обслуживания</a:t>
            </a:r>
            <a:endParaRPr sz="120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296" name="Google Shape;296;p27"/>
          <p:cNvSpPr/>
          <p:nvPr/>
        </p:nvSpPr>
        <p:spPr>
          <a:xfrm>
            <a:off x="24145565" y="6466030"/>
            <a:ext cx="222600" cy="222600"/>
          </a:xfrm>
          <a:prstGeom prst="roundRect">
            <a:avLst>
              <a:gd name="adj" fmla="val 16667"/>
            </a:avLst>
          </a:prstGeom>
          <a:solidFill>
            <a:srgbClr val="FF9900"/>
          </a:solidFill>
          <a:ln>
            <a:noFill/>
          </a:ln>
          <a:effectLst>
            <a:outerShdw blurRad="214313" dist="57150" dir="5400000" algn="bl" rotWithShape="0">
              <a:srgbClr val="999999">
                <a:alpha val="51000"/>
              </a:srgbClr>
            </a:outerShdw>
          </a:effectLst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>
              <a:solidFill>
                <a:srgbClr val="FFFFFF"/>
              </a:solidFill>
            </a:endParaRPr>
          </a:p>
        </p:txBody>
      </p:sp>
      <p:sp>
        <p:nvSpPr>
          <p:cNvPr id="297" name="Google Shape;297;p27"/>
          <p:cNvSpPr txBox="1"/>
          <p:nvPr/>
        </p:nvSpPr>
        <p:spPr>
          <a:xfrm>
            <a:off x="23793988" y="5651735"/>
            <a:ext cx="582600" cy="16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200">
                <a:solidFill>
                  <a:srgbClr val="FFFFFF"/>
                </a:solidFill>
                <a:highlight>
                  <a:srgbClr val="FF9900"/>
                </a:highlight>
                <a:latin typeface="Roboto"/>
                <a:ea typeface="Roboto"/>
                <a:cs typeface="Roboto"/>
                <a:sym typeface="Roboto"/>
              </a:rPr>
              <a:t>94</a:t>
            </a:r>
            <a:endParaRPr sz="1200">
              <a:solidFill>
                <a:srgbClr val="FFFFFF"/>
              </a:solidFill>
              <a:highlight>
                <a:srgbClr val="FF9900"/>
              </a:highlight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298" name="Google Shape;298;p27"/>
          <p:cNvSpPr txBox="1"/>
          <p:nvPr/>
        </p:nvSpPr>
        <p:spPr>
          <a:xfrm>
            <a:off x="24905430" y="5619785"/>
            <a:ext cx="582600" cy="16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200">
                <a:solidFill>
                  <a:srgbClr val="FFFFFF"/>
                </a:solidFill>
                <a:highlight>
                  <a:srgbClr val="FF9900"/>
                </a:highlight>
                <a:latin typeface="Roboto"/>
                <a:ea typeface="Roboto"/>
                <a:cs typeface="Roboto"/>
                <a:sym typeface="Roboto"/>
              </a:rPr>
              <a:t>95</a:t>
            </a:r>
            <a:endParaRPr sz="1200">
              <a:solidFill>
                <a:srgbClr val="FFFFFF"/>
              </a:solidFill>
              <a:highlight>
                <a:srgbClr val="FF9900"/>
              </a:highlight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299" name="Google Shape;299;p27"/>
          <p:cNvSpPr txBox="1"/>
          <p:nvPr/>
        </p:nvSpPr>
        <p:spPr>
          <a:xfrm>
            <a:off x="26018261" y="5530625"/>
            <a:ext cx="582600" cy="16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200">
                <a:solidFill>
                  <a:srgbClr val="FFFFFF"/>
                </a:solidFill>
                <a:highlight>
                  <a:srgbClr val="FF9900"/>
                </a:highlight>
                <a:latin typeface="Roboto"/>
                <a:ea typeface="Roboto"/>
                <a:cs typeface="Roboto"/>
                <a:sym typeface="Roboto"/>
              </a:rPr>
              <a:t>99</a:t>
            </a:r>
            <a:endParaRPr sz="1200">
              <a:solidFill>
                <a:srgbClr val="FFFFFF"/>
              </a:solidFill>
              <a:highlight>
                <a:srgbClr val="FF9900"/>
              </a:highlight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00" name="Google Shape;300;p27"/>
          <p:cNvSpPr txBox="1"/>
          <p:nvPr/>
        </p:nvSpPr>
        <p:spPr>
          <a:xfrm>
            <a:off x="27040485" y="5595640"/>
            <a:ext cx="707400" cy="16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200">
                <a:solidFill>
                  <a:srgbClr val="FFFFFF"/>
                </a:solidFill>
                <a:highlight>
                  <a:srgbClr val="FF9900"/>
                </a:highlight>
                <a:latin typeface="Roboto"/>
                <a:ea typeface="Roboto"/>
                <a:cs typeface="Roboto"/>
                <a:sym typeface="Roboto"/>
              </a:rPr>
              <a:t>112</a:t>
            </a:r>
            <a:endParaRPr sz="1200">
              <a:solidFill>
                <a:srgbClr val="FFFFFF"/>
              </a:solidFill>
              <a:highlight>
                <a:srgbClr val="FF9900"/>
              </a:highlight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01" name="Google Shape;301;p27"/>
          <p:cNvSpPr txBox="1"/>
          <p:nvPr/>
        </p:nvSpPr>
        <p:spPr>
          <a:xfrm>
            <a:off x="26720350" y="8696200"/>
            <a:ext cx="1068000" cy="661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900">
                <a:solidFill>
                  <a:srgbClr val="000000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35%</a:t>
            </a:r>
            <a:endParaRPr sz="2400">
              <a:highlight>
                <a:srgbClr val="FFFFFF"/>
              </a:highlight>
            </a:endParaRPr>
          </a:p>
        </p:txBody>
      </p:sp>
      <p:sp>
        <p:nvSpPr>
          <p:cNvPr id="302" name="Google Shape;302;p27"/>
          <p:cNvSpPr txBox="1"/>
          <p:nvPr/>
        </p:nvSpPr>
        <p:spPr>
          <a:xfrm>
            <a:off x="28323550" y="8696200"/>
            <a:ext cx="1068000" cy="661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1900">
                <a:solidFill>
                  <a:srgbClr val="000000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42%</a:t>
            </a:r>
            <a:endParaRPr sz="1900">
              <a:solidFill>
                <a:srgbClr val="000000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03" name="Google Shape;303;p27"/>
          <p:cNvSpPr/>
          <p:nvPr/>
        </p:nvSpPr>
        <p:spPr>
          <a:xfrm>
            <a:off x="18611850" y="3834636"/>
            <a:ext cx="1165800" cy="553800"/>
          </a:xfrm>
          <a:prstGeom prst="roundRect">
            <a:avLst>
              <a:gd name="adj" fmla="val 8333"/>
            </a:avLst>
          </a:prstGeom>
          <a:solidFill>
            <a:srgbClr val="FFFFFF"/>
          </a:solidFill>
          <a:ln w="9525" cap="flat" cmpd="sng">
            <a:solidFill>
              <a:srgbClr val="0078E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sp>
        <p:nvSpPr>
          <p:cNvPr id="304" name="Google Shape;304;p27"/>
          <p:cNvSpPr/>
          <p:nvPr/>
        </p:nvSpPr>
        <p:spPr>
          <a:xfrm>
            <a:off x="18611850" y="5105550"/>
            <a:ext cx="1165800" cy="553800"/>
          </a:xfrm>
          <a:prstGeom prst="roundRect">
            <a:avLst>
              <a:gd name="adj" fmla="val 8333"/>
            </a:avLst>
          </a:prstGeom>
          <a:solidFill>
            <a:srgbClr val="FFFFFF"/>
          </a:solidFill>
          <a:ln w="9525" cap="flat" cmpd="sng">
            <a:solidFill>
              <a:srgbClr val="FA490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sp>
        <p:nvSpPr>
          <p:cNvPr id="305" name="Google Shape;305;p27"/>
          <p:cNvSpPr/>
          <p:nvPr/>
        </p:nvSpPr>
        <p:spPr>
          <a:xfrm>
            <a:off x="18611850" y="4466894"/>
            <a:ext cx="1165800" cy="553800"/>
          </a:xfrm>
          <a:prstGeom prst="roundRect">
            <a:avLst>
              <a:gd name="adj" fmla="val 8333"/>
            </a:avLst>
          </a:prstGeom>
          <a:solidFill>
            <a:srgbClr val="FFFFFF"/>
          </a:solidFill>
          <a:ln w="9525" cap="flat" cmpd="sng">
            <a:solidFill>
              <a:srgbClr val="FA490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sp>
        <p:nvSpPr>
          <p:cNvPr id="306" name="Google Shape;306;p27"/>
          <p:cNvSpPr/>
          <p:nvPr/>
        </p:nvSpPr>
        <p:spPr>
          <a:xfrm>
            <a:off x="18611850" y="3183700"/>
            <a:ext cx="1165800" cy="553800"/>
          </a:xfrm>
          <a:prstGeom prst="roundRect">
            <a:avLst>
              <a:gd name="adj" fmla="val 8333"/>
            </a:avLst>
          </a:prstGeom>
          <a:solidFill>
            <a:srgbClr val="FFFFFF"/>
          </a:solidFill>
          <a:ln w="9525" cap="flat" cmpd="sng">
            <a:solidFill>
              <a:srgbClr val="0078E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cxnSp>
        <p:nvCxnSpPr>
          <p:cNvPr id="307" name="Google Shape;307;p27"/>
          <p:cNvCxnSpPr/>
          <p:nvPr/>
        </p:nvCxnSpPr>
        <p:spPr>
          <a:xfrm>
            <a:off x="18315372" y="2825534"/>
            <a:ext cx="19200" cy="2944800"/>
          </a:xfrm>
          <a:prstGeom prst="straightConnector1">
            <a:avLst/>
          </a:prstGeom>
          <a:noFill/>
          <a:ln w="9525" cap="flat" cmpd="sng">
            <a:solidFill>
              <a:srgbClr val="B7B7B7"/>
            </a:solidFill>
            <a:prstDash val="dash"/>
            <a:round/>
            <a:headEnd type="none" w="med" len="med"/>
            <a:tailEnd type="none" w="med" len="med"/>
          </a:ln>
        </p:spPr>
      </p:cxnSp>
      <p:sp>
        <p:nvSpPr>
          <p:cNvPr id="308" name="Google Shape;308;p27"/>
          <p:cNvSpPr/>
          <p:nvPr/>
        </p:nvSpPr>
        <p:spPr>
          <a:xfrm>
            <a:off x="10387250" y="4124300"/>
            <a:ext cx="485383" cy="2236153"/>
          </a:xfrm>
          <a:custGeom>
            <a:avLst/>
            <a:gdLst/>
            <a:ahLst/>
            <a:cxnLst/>
            <a:rect l="l" t="t" r="r" b="b"/>
            <a:pathLst>
              <a:path w="10346" h="45851" extrusionOk="0">
                <a:moveTo>
                  <a:pt x="10111" y="0"/>
                </a:moveTo>
                <a:lnTo>
                  <a:pt x="0" y="0"/>
                </a:lnTo>
                <a:lnTo>
                  <a:pt x="0" y="45851"/>
                </a:lnTo>
                <a:lnTo>
                  <a:pt x="10346" y="45851"/>
                </a:lnTo>
              </a:path>
            </a:pathLst>
          </a:custGeom>
          <a:noFill/>
          <a:ln w="9525" cap="flat" cmpd="sng">
            <a:solidFill>
              <a:srgbClr val="4285F4"/>
            </a:solidFill>
            <a:prstDash val="dash"/>
            <a:round/>
            <a:headEnd type="oval" w="med" len="med"/>
            <a:tailEnd type="stealth" w="med" len="med"/>
          </a:ln>
        </p:spPr>
      </p:sp>
      <p:sp>
        <p:nvSpPr>
          <p:cNvPr id="309" name="Google Shape;309;p27"/>
          <p:cNvSpPr txBox="1"/>
          <p:nvPr/>
        </p:nvSpPr>
        <p:spPr>
          <a:xfrm>
            <a:off x="17882195" y="2624100"/>
            <a:ext cx="2977800" cy="661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900" b="1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6М 25/24, △</a:t>
            </a:r>
            <a:r>
              <a:rPr lang="ru" sz="19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(%)</a:t>
            </a:r>
            <a:endParaRPr sz="2000"/>
          </a:p>
        </p:txBody>
      </p:sp>
      <p:sp>
        <p:nvSpPr>
          <p:cNvPr id="310" name="Google Shape;310;p27"/>
          <p:cNvSpPr txBox="1"/>
          <p:nvPr/>
        </p:nvSpPr>
        <p:spPr>
          <a:xfrm>
            <a:off x="18544277" y="3144776"/>
            <a:ext cx="1297200" cy="63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000">
                <a:solidFill>
                  <a:srgbClr val="000000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+6% </a:t>
            </a:r>
            <a:endParaRPr sz="2000">
              <a:solidFill>
                <a:srgbClr val="000000"/>
              </a:solidFill>
              <a:latin typeface="Roboto ExtraBold"/>
              <a:ea typeface="Roboto ExtraBold"/>
              <a:cs typeface="Roboto ExtraBold"/>
              <a:sym typeface="Roboto ExtraBold"/>
            </a:endParaRPr>
          </a:p>
        </p:txBody>
      </p:sp>
      <p:sp>
        <p:nvSpPr>
          <p:cNvPr id="311" name="Google Shape;311;p27"/>
          <p:cNvSpPr txBox="1"/>
          <p:nvPr/>
        </p:nvSpPr>
        <p:spPr>
          <a:xfrm>
            <a:off x="18571952" y="4430463"/>
            <a:ext cx="1297200" cy="63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000">
                <a:solidFill>
                  <a:srgbClr val="FA4907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+10,8% </a:t>
            </a:r>
            <a:endParaRPr sz="2000">
              <a:solidFill>
                <a:srgbClr val="FA4907"/>
              </a:solidFill>
              <a:latin typeface="Roboto ExtraBold"/>
              <a:ea typeface="Roboto ExtraBold"/>
              <a:cs typeface="Roboto ExtraBold"/>
              <a:sym typeface="Roboto ExtraBold"/>
            </a:endParaRPr>
          </a:p>
        </p:txBody>
      </p:sp>
      <p:sp>
        <p:nvSpPr>
          <p:cNvPr id="312" name="Google Shape;312;p27"/>
          <p:cNvSpPr txBox="1"/>
          <p:nvPr/>
        </p:nvSpPr>
        <p:spPr>
          <a:xfrm>
            <a:off x="18562704" y="3803094"/>
            <a:ext cx="1297200" cy="63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000">
                <a:latin typeface="Roboto ExtraBold"/>
                <a:ea typeface="Roboto ExtraBold"/>
                <a:cs typeface="Roboto ExtraBold"/>
                <a:sym typeface="Roboto ExtraBold"/>
              </a:rPr>
              <a:t>+6,7% </a:t>
            </a:r>
            <a:endParaRPr sz="2000">
              <a:latin typeface="Roboto ExtraBold"/>
              <a:ea typeface="Roboto ExtraBold"/>
              <a:cs typeface="Roboto ExtraBold"/>
              <a:sym typeface="Roboto ExtraBold"/>
            </a:endParaRPr>
          </a:p>
        </p:txBody>
      </p:sp>
      <p:sp>
        <p:nvSpPr>
          <p:cNvPr id="313" name="Google Shape;313;p27"/>
          <p:cNvSpPr txBox="1"/>
          <p:nvPr/>
        </p:nvSpPr>
        <p:spPr>
          <a:xfrm>
            <a:off x="18555540" y="5070443"/>
            <a:ext cx="1297200" cy="63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000">
                <a:solidFill>
                  <a:srgbClr val="FA4907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+14% </a:t>
            </a:r>
            <a:endParaRPr sz="2000">
              <a:solidFill>
                <a:srgbClr val="FA4907"/>
              </a:solidFill>
              <a:latin typeface="Roboto ExtraBold"/>
              <a:ea typeface="Roboto ExtraBold"/>
              <a:cs typeface="Roboto ExtraBold"/>
              <a:sym typeface="Roboto ExtraBold"/>
            </a:endParaRPr>
          </a:p>
        </p:txBody>
      </p:sp>
      <p:pic>
        <p:nvPicPr>
          <p:cNvPr id="314" name="Google Shape;314;p27"/>
          <p:cNvPicPr preferRelativeResize="0"/>
          <p:nvPr/>
        </p:nvPicPr>
        <p:blipFill rotWithShape="1">
          <a:blip r:embed="rId5">
            <a:alphaModFix amt="15000"/>
          </a:blip>
          <a:srcRect l="10785" t="17770" r="69702" b="25089"/>
          <a:stretch/>
        </p:blipFill>
        <p:spPr>
          <a:xfrm>
            <a:off x="849600" y="361612"/>
            <a:ext cx="3329300" cy="395276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dk1"/>
        </a:solidFill>
        <a:effectLst/>
      </p:bgPr>
    </p:bg>
    <p:spTree>
      <p:nvGrpSpPr>
        <p:cNvPr id="1" name="Shape 3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9" name="Google Shape;319;p28" title="20db923e23d2aa43c1dcea6673fed82c.gif"/>
          <p:cNvPicPr preferRelativeResize="0"/>
          <p:nvPr/>
        </p:nvPicPr>
        <p:blipFill rotWithShape="1">
          <a:blip r:embed="rId3">
            <a:alphaModFix amt="37000"/>
          </a:blip>
          <a:srcRect t="17177"/>
          <a:stretch/>
        </p:blipFill>
        <p:spPr>
          <a:xfrm rot="-5400000">
            <a:off x="23790012" y="-2442762"/>
            <a:ext cx="10343225" cy="15228749"/>
          </a:xfrm>
          <a:prstGeom prst="rect">
            <a:avLst/>
          </a:prstGeom>
          <a:noFill/>
          <a:ln>
            <a:noFill/>
          </a:ln>
        </p:spPr>
      </p:pic>
      <p:pic>
        <p:nvPicPr>
          <p:cNvPr id="320" name="Google Shape;320;p28" title="20db923e23d2aa43c1dcea6673fed82c.gif"/>
          <p:cNvPicPr preferRelativeResize="0"/>
          <p:nvPr/>
        </p:nvPicPr>
        <p:blipFill rotWithShape="1">
          <a:blip r:embed="rId3">
            <a:alphaModFix amt="37000"/>
          </a:blip>
          <a:srcRect t="17177"/>
          <a:stretch/>
        </p:blipFill>
        <p:spPr>
          <a:xfrm rot="-5400000">
            <a:off x="2381637" y="-2442762"/>
            <a:ext cx="10343225" cy="15228749"/>
          </a:xfrm>
          <a:prstGeom prst="rect">
            <a:avLst/>
          </a:prstGeom>
          <a:noFill/>
          <a:ln>
            <a:noFill/>
          </a:ln>
        </p:spPr>
      </p:pic>
      <p:pic>
        <p:nvPicPr>
          <p:cNvPr id="321" name="Google Shape;321;p28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9385350" y="-31625"/>
            <a:ext cx="13452674" cy="10371624"/>
          </a:xfrm>
          <a:prstGeom prst="rect">
            <a:avLst/>
          </a:prstGeom>
          <a:noFill/>
          <a:ln>
            <a:noFill/>
          </a:ln>
        </p:spPr>
      </p:pic>
      <p:pic>
        <p:nvPicPr>
          <p:cNvPr id="322" name="Google Shape;322;p28" title="Chart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11008300" y="6241686"/>
            <a:ext cx="6225299" cy="3410900"/>
          </a:xfrm>
          <a:prstGeom prst="rect">
            <a:avLst/>
          </a:prstGeom>
          <a:noFill/>
          <a:ln>
            <a:noFill/>
          </a:ln>
        </p:spPr>
      </p:pic>
      <p:sp>
        <p:nvSpPr>
          <p:cNvPr id="323" name="Google Shape;323;p28"/>
          <p:cNvSpPr txBox="1"/>
          <p:nvPr/>
        </p:nvSpPr>
        <p:spPr>
          <a:xfrm>
            <a:off x="10773403" y="452746"/>
            <a:ext cx="10879800" cy="1354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800" tIns="243800" rIns="243800" bIns="24380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500"/>
              <a:buFont typeface="Arial"/>
              <a:buNone/>
            </a:pPr>
            <a:r>
              <a:rPr lang="ru" sz="3300" b="1">
                <a:latin typeface="Roboto"/>
                <a:ea typeface="Roboto"/>
                <a:cs typeface="Roboto"/>
                <a:sym typeface="Roboto"/>
              </a:rPr>
              <a:t>Сотрудники компании</a:t>
            </a:r>
            <a:endParaRPr sz="3300" b="1"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500"/>
              <a:buFont typeface="Arial"/>
              <a:buNone/>
            </a:pPr>
            <a:r>
              <a:rPr lang="ru" sz="2300">
                <a:latin typeface="Roboto"/>
                <a:ea typeface="Roboto"/>
                <a:cs typeface="Roboto"/>
                <a:sym typeface="Roboto"/>
              </a:rPr>
              <a:t>Влияние внешних трендов</a:t>
            </a:r>
            <a:endParaRPr sz="2300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24" name="Google Shape;324;p28"/>
          <p:cNvSpPr/>
          <p:nvPr/>
        </p:nvSpPr>
        <p:spPr>
          <a:xfrm>
            <a:off x="23590277" y="5608213"/>
            <a:ext cx="5245200" cy="3868800"/>
          </a:xfrm>
          <a:prstGeom prst="roundRect">
            <a:avLst>
              <a:gd name="adj" fmla="val 3563"/>
            </a:avLst>
          </a:prstGeom>
          <a:noFill/>
          <a:ln w="9525" cap="flat" cmpd="sng">
            <a:solidFill>
              <a:srgbClr val="FFFFFF"/>
            </a:solidFill>
            <a:prstDash val="lgDash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sp>
        <p:nvSpPr>
          <p:cNvPr id="325" name="Google Shape;325;p28"/>
          <p:cNvSpPr/>
          <p:nvPr/>
        </p:nvSpPr>
        <p:spPr>
          <a:xfrm>
            <a:off x="23590277" y="1353913"/>
            <a:ext cx="5245200" cy="3741600"/>
          </a:xfrm>
          <a:prstGeom prst="roundRect">
            <a:avLst>
              <a:gd name="adj" fmla="val 3563"/>
            </a:avLst>
          </a:prstGeom>
          <a:noFill/>
          <a:ln w="9525" cap="flat" cmpd="sng">
            <a:solidFill>
              <a:srgbClr val="FFFFFF"/>
            </a:solidFill>
            <a:prstDash val="lgDash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pic>
        <p:nvPicPr>
          <p:cNvPr id="326" name="Google Shape;326;p28" title="Получено очков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10999200" y="2475950"/>
            <a:ext cx="6225300" cy="3569898"/>
          </a:xfrm>
          <a:prstGeom prst="rect">
            <a:avLst/>
          </a:prstGeom>
          <a:noFill/>
          <a:ln>
            <a:noFill/>
          </a:ln>
        </p:spPr>
      </p:pic>
      <p:sp>
        <p:nvSpPr>
          <p:cNvPr id="327" name="Google Shape;327;p28"/>
          <p:cNvSpPr txBox="1"/>
          <p:nvPr/>
        </p:nvSpPr>
        <p:spPr>
          <a:xfrm>
            <a:off x="10893990" y="2231817"/>
            <a:ext cx="6000000" cy="98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300" b="1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Численность</a:t>
            </a:r>
            <a:endParaRPr sz="2300" b="1">
              <a:solidFill>
                <a:srgbClr val="000000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7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сотрудников, группа компаний</a:t>
            </a:r>
            <a:endParaRPr sz="2200"/>
          </a:p>
        </p:txBody>
      </p:sp>
      <p:sp>
        <p:nvSpPr>
          <p:cNvPr id="328" name="Google Shape;328;p28"/>
          <p:cNvSpPr txBox="1"/>
          <p:nvPr/>
        </p:nvSpPr>
        <p:spPr>
          <a:xfrm>
            <a:off x="11009946" y="6105294"/>
            <a:ext cx="5296200" cy="98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300" b="1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Фонд оплаты труда</a:t>
            </a:r>
            <a:endParaRPr sz="2300" b="1">
              <a:solidFill>
                <a:srgbClr val="000000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7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млн ₽, группа компаний</a:t>
            </a:r>
            <a:endParaRPr sz="2200"/>
          </a:p>
        </p:txBody>
      </p:sp>
      <p:sp>
        <p:nvSpPr>
          <p:cNvPr id="329" name="Google Shape;329;p28"/>
          <p:cNvSpPr/>
          <p:nvPr/>
        </p:nvSpPr>
        <p:spPr>
          <a:xfrm>
            <a:off x="17570200" y="6765900"/>
            <a:ext cx="5666100" cy="1179000"/>
          </a:xfrm>
          <a:prstGeom prst="roundRect">
            <a:avLst>
              <a:gd name="adj" fmla="val 8642"/>
            </a:avLst>
          </a:prstGeom>
          <a:solidFill>
            <a:srgbClr val="FFFFFF"/>
          </a:solidFill>
          <a:ln w="9525" cap="flat" cmpd="sng">
            <a:solidFill>
              <a:srgbClr val="D9D9D9"/>
            </a:solidFill>
            <a:prstDash val="solid"/>
            <a:round/>
            <a:headEnd type="none" w="sm" len="sm"/>
            <a:tailEnd type="none" w="sm" len="sm"/>
          </a:ln>
          <a:effectLst>
            <a:outerShdw blurRad="214313" dist="57150" dir="5400000" algn="bl" rotWithShape="0">
              <a:srgbClr val="999999">
                <a:alpha val="51000"/>
              </a:srgbClr>
            </a:outerShdw>
          </a:effectLst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sp>
        <p:nvSpPr>
          <p:cNvPr id="330" name="Google Shape;330;p28"/>
          <p:cNvSpPr/>
          <p:nvPr/>
        </p:nvSpPr>
        <p:spPr>
          <a:xfrm>
            <a:off x="17570200" y="5251050"/>
            <a:ext cx="5666100" cy="1179000"/>
          </a:xfrm>
          <a:prstGeom prst="roundRect">
            <a:avLst>
              <a:gd name="adj" fmla="val 8642"/>
            </a:avLst>
          </a:prstGeom>
          <a:solidFill>
            <a:srgbClr val="FFFFFF"/>
          </a:solidFill>
          <a:ln w="9525" cap="flat" cmpd="sng">
            <a:solidFill>
              <a:srgbClr val="D9D9D9"/>
            </a:solidFill>
            <a:prstDash val="solid"/>
            <a:round/>
            <a:headEnd type="none" w="sm" len="sm"/>
            <a:tailEnd type="none" w="sm" len="sm"/>
          </a:ln>
          <a:effectLst>
            <a:outerShdw blurRad="214313" dist="57150" dir="5400000" algn="bl" rotWithShape="0">
              <a:srgbClr val="999999">
                <a:alpha val="51000"/>
              </a:srgbClr>
            </a:outerShdw>
          </a:effectLst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sp>
        <p:nvSpPr>
          <p:cNvPr id="331" name="Google Shape;331;p28"/>
          <p:cNvSpPr/>
          <p:nvPr/>
        </p:nvSpPr>
        <p:spPr>
          <a:xfrm>
            <a:off x="17570200" y="8280750"/>
            <a:ext cx="5666100" cy="1179000"/>
          </a:xfrm>
          <a:prstGeom prst="roundRect">
            <a:avLst>
              <a:gd name="adj" fmla="val 8642"/>
            </a:avLst>
          </a:prstGeom>
          <a:solidFill>
            <a:srgbClr val="FFFFFF"/>
          </a:solidFill>
          <a:ln w="9525" cap="flat" cmpd="sng">
            <a:solidFill>
              <a:srgbClr val="D9D9D9"/>
            </a:solidFill>
            <a:prstDash val="solid"/>
            <a:round/>
            <a:headEnd type="none" w="sm" len="sm"/>
            <a:tailEnd type="none" w="sm" len="sm"/>
          </a:ln>
          <a:effectLst>
            <a:outerShdw blurRad="214313" dist="57150" dir="5400000" algn="bl" rotWithShape="0">
              <a:srgbClr val="999999">
                <a:alpha val="51000"/>
              </a:srgbClr>
            </a:outerShdw>
          </a:effectLst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pic>
        <p:nvPicPr>
          <p:cNvPr id="332" name="Google Shape;332;p28" title="Chart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23612729" y="1932221"/>
            <a:ext cx="5159299" cy="3103999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333" name="Google Shape;333;p28"/>
          <p:cNvCxnSpPr/>
          <p:nvPr/>
        </p:nvCxnSpPr>
        <p:spPr>
          <a:xfrm>
            <a:off x="23855760" y="4562929"/>
            <a:ext cx="4837800" cy="0"/>
          </a:xfrm>
          <a:prstGeom prst="straightConnector1">
            <a:avLst/>
          </a:prstGeom>
          <a:noFill/>
          <a:ln w="9525" cap="flat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334" name="Google Shape;334;p28"/>
          <p:cNvSpPr txBox="1"/>
          <p:nvPr/>
        </p:nvSpPr>
        <p:spPr>
          <a:xfrm>
            <a:off x="23769241" y="1415155"/>
            <a:ext cx="6000000" cy="98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300" b="1">
                <a:solidFill>
                  <a:srgbClr val="FFFFFF"/>
                </a:solidFill>
                <a:highlight>
                  <a:srgbClr val="FE5000"/>
                </a:highlight>
                <a:latin typeface="Roboto"/>
                <a:ea typeface="Roboto"/>
                <a:cs typeface="Roboto"/>
                <a:sym typeface="Roboto"/>
              </a:rPr>
              <a:t>Средняя зарплата</a:t>
            </a:r>
            <a:endParaRPr sz="2300" b="1">
              <a:solidFill>
                <a:srgbClr val="FFFFFF"/>
              </a:solidFill>
              <a:highlight>
                <a:srgbClr val="FE5000"/>
              </a:highlight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7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тыс. руб. </a:t>
            </a:r>
            <a:endParaRPr sz="2200">
              <a:solidFill>
                <a:srgbClr val="FFFFFF"/>
              </a:solidFill>
            </a:endParaRPr>
          </a:p>
        </p:txBody>
      </p:sp>
      <p:sp>
        <p:nvSpPr>
          <p:cNvPr id="335" name="Google Shape;335;p28"/>
          <p:cNvSpPr/>
          <p:nvPr/>
        </p:nvSpPr>
        <p:spPr>
          <a:xfrm>
            <a:off x="17570200" y="3278050"/>
            <a:ext cx="4837800" cy="1365000"/>
          </a:xfrm>
          <a:prstGeom prst="roundRect">
            <a:avLst>
              <a:gd name="adj" fmla="val 8642"/>
            </a:avLst>
          </a:prstGeom>
          <a:solidFill>
            <a:srgbClr val="FFFFFF"/>
          </a:solidFill>
          <a:ln w="9525" cap="flat" cmpd="sng">
            <a:solidFill>
              <a:srgbClr val="D9D9D9"/>
            </a:solidFill>
            <a:prstDash val="solid"/>
            <a:round/>
            <a:headEnd type="none" w="sm" len="sm"/>
            <a:tailEnd type="none" w="sm" len="sm"/>
          </a:ln>
          <a:effectLst>
            <a:outerShdw blurRad="214313" dist="57150" dir="5400000" algn="bl" rotWithShape="0">
              <a:srgbClr val="999999">
                <a:alpha val="51000"/>
              </a:srgbClr>
            </a:outerShdw>
          </a:effectLst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pic>
        <p:nvPicPr>
          <p:cNvPr id="336" name="Google Shape;336;p28"/>
          <p:cNvPicPr preferRelativeResize="0"/>
          <p:nvPr/>
        </p:nvPicPr>
        <p:blipFill>
          <a:blip r:embed="rId8">
            <a:alphaModFix amt="23000"/>
          </a:blip>
          <a:stretch>
            <a:fillRect/>
          </a:stretch>
        </p:blipFill>
        <p:spPr>
          <a:xfrm>
            <a:off x="17879100" y="3405792"/>
            <a:ext cx="1684213" cy="1109501"/>
          </a:xfrm>
          <a:prstGeom prst="rect">
            <a:avLst/>
          </a:prstGeom>
          <a:noFill/>
          <a:ln>
            <a:noFill/>
          </a:ln>
          <a:effectLst>
            <a:outerShdw blurRad="57150" dist="19050" algn="bl" rotWithShape="0">
              <a:srgbClr val="000000">
                <a:alpha val="50000"/>
              </a:srgbClr>
            </a:outerShdw>
          </a:effectLst>
        </p:spPr>
      </p:pic>
      <p:sp>
        <p:nvSpPr>
          <p:cNvPr id="337" name="Google Shape;337;p28"/>
          <p:cNvSpPr txBox="1"/>
          <p:nvPr/>
        </p:nvSpPr>
        <p:spPr>
          <a:xfrm>
            <a:off x="17733860" y="3277866"/>
            <a:ext cx="3423600" cy="1031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4300" b="1">
                <a:solidFill>
                  <a:srgbClr val="3C78D8"/>
                </a:solidFill>
                <a:latin typeface="Montserrat"/>
                <a:ea typeface="Montserrat"/>
                <a:cs typeface="Montserrat"/>
                <a:sym typeface="Montserrat"/>
              </a:rPr>
              <a:t>3,5 </a:t>
            </a:r>
            <a:r>
              <a:rPr lang="ru" sz="3300" b="1">
                <a:solidFill>
                  <a:srgbClr val="3C78D8"/>
                </a:solidFill>
                <a:latin typeface="Montserrat"/>
                <a:ea typeface="Montserrat"/>
                <a:cs typeface="Montserrat"/>
                <a:sym typeface="Montserrat"/>
              </a:rPr>
              <a:t>тыс. </a:t>
            </a:r>
            <a:endParaRPr sz="1000">
              <a:solidFill>
                <a:srgbClr val="3C78D8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338" name="Google Shape;338;p28"/>
          <p:cNvSpPr txBox="1"/>
          <p:nvPr/>
        </p:nvSpPr>
        <p:spPr>
          <a:xfrm>
            <a:off x="17733876" y="3904227"/>
            <a:ext cx="4061400" cy="661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1900" b="1">
                <a:latin typeface="Roboto"/>
                <a:ea typeface="Roboto"/>
                <a:cs typeface="Roboto"/>
                <a:sym typeface="Roboto"/>
              </a:rPr>
              <a:t>сотрудников</a:t>
            </a:r>
            <a:endParaRPr sz="1900" b="1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39" name="Google Shape;339;p28"/>
          <p:cNvSpPr txBox="1"/>
          <p:nvPr/>
        </p:nvSpPr>
        <p:spPr>
          <a:xfrm>
            <a:off x="20032979" y="3266996"/>
            <a:ext cx="2646000" cy="1031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4300" b="1">
                <a:solidFill>
                  <a:srgbClr val="6AA84F"/>
                </a:solidFill>
                <a:latin typeface="Montserrat"/>
                <a:ea typeface="Montserrat"/>
                <a:cs typeface="Montserrat"/>
                <a:sym typeface="Montserrat"/>
              </a:rPr>
              <a:t>80</a:t>
            </a:r>
            <a:r>
              <a:rPr lang="ru" sz="3300" b="1">
                <a:solidFill>
                  <a:srgbClr val="6AA84F"/>
                </a:solidFill>
                <a:latin typeface="Montserrat"/>
                <a:ea typeface="Montserrat"/>
                <a:cs typeface="Montserrat"/>
                <a:sym typeface="Montserrat"/>
              </a:rPr>
              <a:t> тыс.</a:t>
            </a:r>
            <a:endParaRPr sz="300" b="1">
              <a:solidFill>
                <a:srgbClr val="6AA84F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340" name="Google Shape;340;p28"/>
          <p:cNvSpPr txBox="1"/>
          <p:nvPr/>
        </p:nvSpPr>
        <p:spPr>
          <a:xfrm>
            <a:off x="20069244" y="3906233"/>
            <a:ext cx="2401200" cy="661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900" b="1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средняя ЗП</a:t>
            </a:r>
            <a:endParaRPr sz="2400"/>
          </a:p>
        </p:txBody>
      </p:sp>
      <p:sp>
        <p:nvSpPr>
          <p:cNvPr id="341" name="Google Shape;341;p28"/>
          <p:cNvSpPr txBox="1"/>
          <p:nvPr/>
        </p:nvSpPr>
        <p:spPr>
          <a:xfrm>
            <a:off x="17444719" y="2221626"/>
            <a:ext cx="6000000" cy="98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300" b="1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Ключевые метрики</a:t>
            </a:r>
            <a:endParaRPr sz="2300" b="1">
              <a:solidFill>
                <a:srgbClr val="000000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7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по итогам Ⅰ полугодия 2025 года</a:t>
            </a:r>
            <a:endParaRPr sz="2300" b="1">
              <a:solidFill>
                <a:srgbClr val="000000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42" name="Google Shape;342;p28"/>
          <p:cNvSpPr txBox="1"/>
          <p:nvPr/>
        </p:nvSpPr>
        <p:spPr>
          <a:xfrm>
            <a:off x="17658200" y="6770081"/>
            <a:ext cx="3975600" cy="1215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100" b="1">
                <a:solidFill>
                  <a:srgbClr val="FFFFFF"/>
                </a:solidFill>
                <a:highlight>
                  <a:srgbClr val="FF5300"/>
                </a:highlight>
                <a:latin typeface="Roboto"/>
                <a:ea typeface="Roboto"/>
                <a:cs typeface="Roboto"/>
                <a:sym typeface="Roboto"/>
              </a:rPr>
              <a:t>Рынок труда и ФОТ</a:t>
            </a:r>
            <a:endParaRPr sz="2100" b="1">
              <a:solidFill>
                <a:srgbClr val="FFFFFF"/>
              </a:solidFill>
              <a:highlight>
                <a:srgbClr val="FF5300"/>
              </a:highlight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700">
                <a:solidFill>
                  <a:srgbClr val="000000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Рост ФОТ продолжается, опережая темпы роста выручки.</a:t>
            </a:r>
            <a:endParaRPr sz="2600"/>
          </a:p>
        </p:txBody>
      </p:sp>
      <p:sp>
        <p:nvSpPr>
          <p:cNvPr id="343" name="Google Shape;343;p28"/>
          <p:cNvSpPr txBox="1"/>
          <p:nvPr/>
        </p:nvSpPr>
        <p:spPr>
          <a:xfrm>
            <a:off x="17646833" y="8271348"/>
            <a:ext cx="3975600" cy="1215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100" b="1">
                <a:solidFill>
                  <a:srgbClr val="FFFFFF"/>
                </a:solidFill>
                <a:highlight>
                  <a:srgbClr val="FF5300"/>
                </a:highlight>
                <a:latin typeface="Roboto"/>
                <a:ea typeface="Roboto"/>
                <a:cs typeface="Roboto"/>
                <a:sym typeface="Roboto"/>
              </a:rPr>
              <a:t>Рост производительности</a:t>
            </a:r>
            <a:endParaRPr sz="2100" b="1">
              <a:solidFill>
                <a:srgbClr val="FFFFFF"/>
              </a:solidFill>
              <a:highlight>
                <a:srgbClr val="FF5300"/>
              </a:highlight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700">
                <a:solidFill>
                  <a:srgbClr val="000000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За 5 лет количество активных клиентов на 1 сотрудника растет</a:t>
            </a:r>
            <a:endParaRPr sz="2600"/>
          </a:p>
        </p:txBody>
      </p:sp>
      <p:pic>
        <p:nvPicPr>
          <p:cNvPr id="344" name="Google Shape;344;p28"/>
          <p:cNvPicPr preferRelativeResize="0"/>
          <p:nvPr/>
        </p:nvPicPr>
        <p:blipFill rotWithShape="1">
          <a:blip r:embed="rId9">
            <a:alphaModFix amt="65000"/>
          </a:blip>
          <a:srcRect r="29532"/>
          <a:stretch/>
        </p:blipFill>
        <p:spPr>
          <a:xfrm>
            <a:off x="22359580" y="8389346"/>
            <a:ext cx="855217" cy="1036200"/>
          </a:xfrm>
          <a:prstGeom prst="rect">
            <a:avLst/>
          </a:prstGeom>
          <a:noFill/>
          <a:ln>
            <a:noFill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</p:pic>
      <p:pic>
        <p:nvPicPr>
          <p:cNvPr id="345" name="Google Shape;345;p28"/>
          <p:cNvPicPr preferRelativeResize="0"/>
          <p:nvPr/>
        </p:nvPicPr>
        <p:blipFill rotWithShape="1">
          <a:blip r:embed="rId10">
            <a:alphaModFix/>
          </a:blip>
          <a:srcRect r="26648"/>
          <a:stretch/>
        </p:blipFill>
        <p:spPr>
          <a:xfrm>
            <a:off x="22450319" y="5471050"/>
            <a:ext cx="764481" cy="889798"/>
          </a:xfrm>
          <a:prstGeom prst="rect">
            <a:avLst/>
          </a:prstGeom>
          <a:noFill/>
          <a:ln>
            <a:noFill/>
          </a:ln>
        </p:spPr>
      </p:pic>
      <p:pic>
        <p:nvPicPr>
          <p:cNvPr id="346" name="Google Shape;346;p28"/>
          <p:cNvPicPr preferRelativeResize="0"/>
          <p:nvPr/>
        </p:nvPicPr>
        <p:blipFill rotWithShape="1">
          <a:blip r:embed="rId11">
            <a:alphaModFix amt="70000"/>
          </a:blip>
          <a:srcRect r="26916"/>
          <a:stretch/>
        </p:blipFill>
        <p:spPr>
          <a:xfrm>
            <a:off x="22372899" y="6993854"/>
            <a:ext cx="855195" cy="893196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347" name="Google Shape;347;p28"/>
          <p:cNvCxnSpPr/>
          <p:nvPr/>
        </p:nvCxnSpPr>
        <p:spPr>
          <a:xfrm>
            <a:off x="11260450" y="5566650"/>
            <a:ext cx="5810400" cy="0"/>
          </a:xfrm>
          <a:prstGeom prst="straightConnector1">
            <a:avLst/>
          </a:prstGeom>
          <a:noFill/>
          <a:ln w="9525" cap="flat" cmpd="sng">
            <a:solidFill>
              <a:srgbClr val="595959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48" name="Google Shape;348;p28"/>
          <p:cNvCxnSpPr/>
          <p:nvPr/>
        </p:nvCxnSpPr>
        <p:spPr>
          <a:xfrm>
            <a:off x="11378200" y="3581650"/>
            <a:ext cx="0" cy="2004000"/>
          </a:xfrm>
          <a:prstGeom prst="straightConnector1">
            <a:avLst/>
          </a:prstGeom>
          <a:noFill/>
          <a:ln w="9525" cap="flat" cmpd="sng">
            <a:solidFill>
              <a:srgbClr val="4285F4"/>
            </a:solidFill>
            <a:prstDash val="dash"/>
            <a:round/>
            <a:headEnd type="none" w="med" len="med"/>
            <a:tailEnd type="none" w="med" len="med"/>
          </a:ln>
        </p:spPr>
      </p:cxnSp>
      <p:cxnSp>
        <p:nvCxnSpPr>
          <p:cNvPr id="349" name="Google Shape;349;p28"/>
          <p:cNvCxnSpPr/>
          <p:nvPr/>
        </p:nvCxnSpPr>
        <p:spPr>
          <a:xfrm>
            <a:off x="16875700" y="4322200"/>
            <a:ext cx="0" cy="1263600"/>
          </a:xfrm>
          <a:prstGeom prst="straightConnector1">
            <a:avLst/>
          </a:prstGeom>
          <a:noFill/>
          <a:ln w="9525" cap="flat" cmpd="sng">
            <a:solidFill>
              <a:srgbClr val="4285F4"/>
            </a:solidFill>
            <a:prstDash val="dash"/>
            <a:round/>
            <a:headEnd type="none" w="med" len="med"/>
            <a:tailEnd type="none" w="med" len="med"/>
          </a:ln>
        </p:spPr>
      </p:cxnSp>
      <p:cxnSp>
        <p:nvCxnSpPr>
          <p:cNvPr id="350" name="Google Shape;350;p28"/>
          <p:cNvCxnSpPr/>
          <p:nvPr/>
        </p:nvCxnSpPr>
        <p:spPr>
          <a:xfrm>
            <a:off x="15770800" y="4377850"/>
            <a:ext cx="0" cy="1207800"/>
          </a:xfrm>
          <a:prstGeom prst="straightConnector1">
            <a:avLst/>
          </a:prstGeom>
          <a:noFill/>
          <a:ln w="9525" cap="flat" cmpd="sng">
            <a:solidFill>
              <a:srgbClr val="4285F4"/>
            </a:solidFill>
            <a:prstDash val="dash"/>
            <a:round/>
            <a:headEnd type="none" w="med" len="med"/>
            <a:tailEnd type="none" w="med" len="med"/>
          </a:ln>
        </p:spPr>
      </p:cxnSp>
      <p:cxnSp>
        <p:nvCxnSpPr>
          <p:cNvPr id="351" name="Google Shape;351;p28"/>
          <p:cNvCxnSpPr/>
          <p:nvPr/>
        </p:nvCxnSpPr>
        <p:spPr>
          <a:xfrm>
            <a:off x="14668350" y="4233250"/>
            <a:ext cx="0" cy="1347600"/>
          </a:xfrm>
          <a:prstGeom prst="straightConnector1">
            <a:avLst/>
          </a:prstGeom>
          <a:noFill/>
          <a:ln w="9525" cap="flat" cmpd="sng">
            <a:solidFill>
              <a:srgbClr val="4285F4"/>
            </a:solidFill>
            <a:prstDash val="dash"/>
            <a:round/>
            <a:headEnd type="none" w="med" len="med"/>
            <a:tailEnd type="none" w="med" len="med"/>
          </a:ln>
        </p:spPr>
      </p:cxnSp>
      <p:cxnSp>
        <p:nvCxnSpPr>
          <p:cNvPr id="352" name="Google Shape;352;p28"/>
          <p:cNvCxnSpPr/>
          <p:nvPr/>
        </p:nvCxnSpPr>
        <p:spPr>
          <a:xfrm>
            <a:off x="13571000" y="4099800"/>
            <a:ext cx="0" cy="1470600"/>
          </a:xfrm>
          <a:prstGeom prst="straightConnector1">
            <a:avLst/>
          </a:prstGeom>
          <a:noFill/>
          <a:ln w="9525" cap="flat" cmpd="sng">
            <a:solidFill>
              <a:srgbClr val="4285F4"/>
            </a:solidFill>
            <a:prstDash val="dash"/>
            <a:round/>
            <a:headEnd type="none" w="med" len="med"/>
            <a:tailEnd type="none" w="med" len="med"/>
          </a:ln>
        </p:spPr>
      </p:cxnSp>
      <p:cxnSp>
        <p:nvCxnSpPr>
          <p:cNvPr id="353" name="Google Shape;353;p28"/>
          <p:cNvCxnSpPr/>
          <p:nvPr/>
        </p:nvCxnSpPr>
        <p:spPr>
          <a:xfrm>
            <a:off x="12476479" y="4055300"/>
            <a:ext cx="0" cy="1520400"/>
          </a:xfrm>
          <a:prstGeom prst="straightConnector1">
            <a:avLst/>
          </a:prstGeom>
          <a:noFill/>
          <a:ln w="9525" cap="flat" cmpd="sng">
            <a:solidFill>
              <a:srgbClr val="4285F4"/>
            </a:solidFill>
            <a:prstDash val="dash"/>
            <a:round/>
            <a:headEnd type="none" w="med" len="med"/>
            <a:tailEnd type="none" w="med" len="med"/>
          </a:ln>
        </p:spPr>
      </p:cxnSp>
      <p:cxnSp>
        <p:nvCxnSpPr>
          <p:cNvPr id="354" name="Google Shape;354;p28"/>
          <p:cNvCxnSpPr/>
          <p:nvPr/>
        </p:nvCxnSpPr>
        <p:spPr>
          <a:xfrm>
            <a:off x="11203300" y="9205255"/>
            <a:ext cx="5810400" cy="0"/>
          </a:xfrm>
          <a:prstGeom prst="straightConnector1">
            <a:avLst/>
          </a:prstGeom>
          <a:noFill/>
          <a:ln w="9525" cap="flat" cmpd="sng">
            <a:solidFill>
              <a:srgbClr val="595959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55" name="Google Shape;355;p28"/>
          <p:cNvCxnSpPr/>
          <p:nvPr/>
        </p:nvCxnSpPr>
        <p:spPr>
          <a:xfrm>
            <a:off x="11332150" y="8047786"/>
            <a:ext cx="0" cy="1176600"/>
          </a:xfrm>
          <a:prstGeom prst="straightConnector1">
            <a:avLst/>
          </a:prstGeom>
          <a:noFill/>
          <a:ln w="9525" cap="flat" cmpd="sng">
            <a:solidFill>
              <a:srgbClr val="FE5000"/>
            </a:solidFill>
            <a:prstDash val="dash"/>
            <a:round/>
            <a:headEnd type="none" w="med" len="med"/>
            <a:tailEnd type="none" w="med" len="med"/>
          </a:ln>
        </p:spPr>
      </p:cxnSp>
      <p:cxnSp>
        <p:nvCxnSpPr>
          <p:cNvPr id="356" name="Google Shape;356;p28"/>
          <p:cNvCxnSpPr/>
          <p:nvPr/>
        </p:nvCxnSpPr>
        <p:spPr>
          <a:xfrm>
            <a:off x="16855846" y="7047136"/>
            <a:ext cx="0" cy="2177400"/>
          </a:xfrm>
          <a:prstGeom prst="straightConnector1">
            <a:avLst/>
          </a:prstGeom>
          <a:noFill/>
          <a:ln w="9525" cap="flat" cmpd="sng">
            <a:solidFill>
              <a:srgbClr val="FE5000"/>
            </a:solidFill>
            <a:prstDash val="dash"/>
            <a:round/>
            <a:headEnd type="none" w="med" len="med"/>
            <a:tailEnd type="none" w="med" len="med"/>
          </a:ln>
        </p:spPr>
      </p:cxnSp>
      <p:cxnSp>
        <p:nvCxnSpPr>
          <p:cNvPr id="357" name="Google Shape;357;p28"/>
          <p:cNvCxnSpPr/>
          <p:nvPr/>
        </p:nvCxnSpPr>
        <p:spPr>
          <a:xfrm>
            <a:off x="15744023" y="7202986"/>
            <a:ext cx="0" cy="2021400"/>
          </a:xfrm>
          <a:prstGeom prst="straightConnector1">
            <a:avLst/>
          </a:prstGeom>
          <a:noFill/>
          <a:ln w="9525" cap="flat" cmpd="sng">
            <a:solidFill>
              <a:srgbClr val="FE5000"/>
            </a:solidFill>
            <a:prstDash val="dash"/>
            <a:round/>
            <a:headEnd type="none" w="med" len="med"/>
            <a:tailEnd type="none" w="med" len="med"/>
          </a:ln>
        </p:spPr>
      </p:cxnSp>
      <p:cxnSp>
        <p:nvCxnSpPr>
          <p:cNvPr id="358" name="Google Shape;358;p28"/>
          <p:cNvCxnSpPr/>
          <p:nvPr/>
        </p:nvCxnSpPr>
        <p:spPr>
          <a:xfrm>
            <a:off x="14647568" y="7428127"/>
            <a:ext cx="0" cy="1782600"/>
          </a:xfrm>
          <a:prstGeom prst="straightConnector1">
            <a:avLst/>
          </a:prstGeom>
          <a:noFill/>
          <a:ln w="9525" cap="flat" cmpd="sng">
            <a:solidFill>
              <a:srgbClr val="FE5000"/>
            </a:solidFill>
            <a:prstDash val="dash"/>
            <a:round/>
            <a:headEnd type="none" w="med" len="med"/>
            <a:tailEnd type="none" w="med" len="med"/>
          </a:ln>
        </p:spPr>
      </p:cxnSp>
      <p:cxnSp>
        <p:nvCxnSpPr>
          <p:cNvPr id="359" name="Google Shape;359;p28"/>
          <p:cNvCxnSpPr/>
          <p:nvPr/>
        </p:nvCxnSpPr>
        <p:spPr>
          <a:xfrm>
            <a:off x="13532900" y="7609936"/>
            <a:ext cx="0" cy="1599000"/>
          </a:xfrm>
          <a:prstGeom prst="straightConnector1">
            <a:avLst/>
          </a:prstGeom>
          <a:noFill/>
          <a:ln w="9525" cap="flat" cmpd="sng">
            <a:solidFill>
              <a:srgbClr val="FE5000"/>
            </a:solidFill>
            <a:prstDash val="dash"/>
            <a:round/>
            <a:headEnd type="none" w="med" len="med"/>
            <a:tailEnd type="none" w="med" len="med"/>
          </a:ln>
        </p:spPr>
      </p:cxnSp>
      <p:cxnSp>
        <p:nvCxnSpPr>
          <p:cNvPr id="360" name="Google Shape;360;p28"/>
          <p:cNvCxnSpPr/>
          <p:nvPr/>
        </p:nvCxnSpPr>
        <p:spPr>
          <a:xfrm>
            <a:off x="12430450" y="7809136"/>
            <a:ext cx="0" cy="1404600"/>
          </a:xfrm>
          <a:prstGeom prst="straightConnector1">
            <a:avLst/>
          </a:prstGeom>
          <a:noFill/>
          <a:ln w="9525" cap="flat" cmpd="sng">
            <a:solidFill>
              <a:srgbClr val="FE5000"/>
            </a:solidFill>
            <a:prstDash val="dash"/>
            <a:round/>
            <a:headEnd type="none" w="med" len="med"/>
            <a:tailEnd type="none" w="med" len="med"/>
          </a:ln>
        </p:spPr>
      </p:cxnSp>
      <p:pic>
        <p:nvPicPr>
          <p:cNvPr id="361" name="Google Shape;361;p28" title="Chart"/>
          <p:cNvPicPr preferRelativeResize="0"/>
          <p:nvPr/>
        </p:nvPicPr>
        <p:blipFill>
          <a:blip r:embed="rId12">
            <a:alphaModFix/>
          </a:blip>
          <a:stretch>
            <a:fillRect/>
          </a:stretch>
        </p:blipFill>
        <p:spPr>
          <a:xfrm>
            <a:off x="23582324" y="6373013"/>
            <a:ext cx="5159301" cy="3064449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362" name="Google Shape;362;p28"/>
          <p:cNvCxnSpPr/>
          <p:nvPr/>
        </p:nvCxnSpPr>
        <p:spPr>
          <a:xfrm>
            <a:off x="23919186" y="9001579"/>
            <a:ext cx="4651200" cy="0"/>
          </a:xfrm>
          <a:prstGeom prst="straightConnector1">
            <a:avLst/>
          </a:prstGeom>
          <a:noFill/>
          <a:ln w="9525" cap="flat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363" name="Google Shape;363;p28"/>
          <p:cNvSpPr txBox="1"/>
          <p:nvPr/>
        </p:nvSpPr>
        <p:spPr>
          <a:xfrm>
            <a:off x="23731129" y="5720463"/>
            <a:ext cx="5008800" cy="98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300" b="1">
                <a:solidFill>
                  <a:srgbClr val="FFFFFF"/>
                </a:solidFill>
                <a:highlight>
                  <a:srgbClr val="3C78D8"/>
                </a:highlight>
                <a:latin typeface="Roboto"/>
                <a:ea typeface="Roboto"/>
                <a:cs typeface="Roboto"/>
                <a:sym typeface="Roboto"/>
              </a:rPr>
              <a:t>Услуги на 1 сотрудника</a:t>
            </a:r>
            <a:endParaRPr sz="2300" b="1">
              <a:solidFill>
                <a:srgbClr val="FFFFFF"/>
              </a:solidFill>
              <a:highlight>
                <a:srgbClr val="3C78D8"/>
              </a:highlight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7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абонементов</a:t>
            </a:r>
            <a:endParaRPr sz="2200">
              <a:solidFill>
                <a:srgbClr val="FFFFFF"/>
              </a:solidFill>
            </a:endParaRPr>
          </a:p>
        </p:txBody>
      </p:sp>
      <p:sp>
        <p:nvSpPr>
          <p:cNvPr id="364" name="Google Shape;364;p28"/>
          <p:cNvSpPr txBox="1"/>
          <p:nvPr/>
        </p:nvSpPr>
        <p:spPr>
          <a:xfrm>
            <a:off x="11022646" y="9727624"/>
            <a:ext cx="11395800" cy="846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400" i="1">
                <a:solidFill>
                  <a:srgbClr val="595959"/>
                </a:solidFill>
                <a:latin typeface="Roboto"/>
                <a:ea typeface="Roboto"/>
                <a:cs typeface="Roboto"/>
                <a:sym typeface="Roboto"/>
              </a:rPr>
              <a:t>* Данные представлены в виде прогнозных значений на 2025 год. </a:t>
            </a:r>
            <a:endParaRPr sz="1400" i="1">
              <a:solidFill>
                <a:srgbClr val="595959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65" name="Google Shape;365;p28"/>
          <p:cNvSpPr txBox="1"/>
          <p:nvPr/>
        </p:nvSpPr>
        <p:spPr>
          <a:xfrm>
            <a:off x="16979831" y="6411921"/>
            <a:ext cx="483600" cy="630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700">
                <a:solidFill>
                  <a:srgbClr val="FE5000"/>
                </a:solidFill>
                <a:latin typeface="Roboto"/>
                <a:ea typeface="Roboto"/>
                <a:cs typeface="Roboto"/>
                <a:sym typeface="Roboto"/>
              </a:rPr>
              <a:t>*</a:t>
            </a:r>
            <a:endParaRPr sz="2800">
              <a:solidFill>
                <a:srgbClr val="FE5000"/>
              </a:solidFill>
            </a:endParaRPr>
          </a:p>
        </p:txBody>
      </p:sp>
      <p:sp>
        <p:nvSpPr>
          <p:cNvPr id="366" name="Google Shape;366;p28"/>
          <p:cNvSpPr/>
          <p:nvPr/>
        </p:nvSpPr>
        <p:spPr>
          <a:xfrm>
            <a:off x="25926621" y="3815421"/>
            <a:ext cx="730200" cy="385200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cxnSp>
        <p:nvCxnSpPr>
          <p:cNvPr id="367" name="Google Shape;367;p28"/>
          <p:cNvCxnSpPr/>
          <p:nvPr/>
        </p:nvCxnSpPr>
        <p:spPr>
          <a:xfrm>
            <a:off x="24542550" y="4010413"/>
            <a:ext cx="3552000" cy="0"/>
          </a:xfrm>
          <a:prstGeom prst="straightConnector1">
            <a:avLst/>
          </a:prstGeom>
          <a:noFill/>
          <a:ln w="9525" cap="flat" cmpd="sng">
            <a:solidFill>
              <a:srgbClr val="FFFFFF"/>
            </a:solidFill>
            <a:prstDash val="solid"/>
            <a:round/>
            <a:headEnd type="stealth" w="med" len="med"/>
            <a:tailEnd type="triangle" w="med" len="med"/>
          </a:ln>
        </p:spPr>
      </p:cxnSp>
      <p:sp>
        <p:nvSpPr>
          <p:cNvPr id="368" name="Google Shape;368;p28"/>
          <p:cNvSpPr txBox="1"/>
          <p:nvPr/>
        </p:nvSpPr>
        <p:spPr>
          <a:xfrm>
            <a:off x="25936907" y="3644813"/>
            <a:ext cx="781200" cy="72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300" b="1">
                <a:solidFill>
                  <a:srgbClr val="000000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х2</a:t>
            </a:r>
            <a:endParaRPr sz="2200">
              <a:solidFill>
                <a:srgbClr val="000000"/>
              </a:solidFill>
              <a:highlight>
                <a:srgbClr val="FFFFFF"/>
              </a:highlight>
            </a:endParaRPr>
          </a:p>
        </p:txBody>
      </p:sp>
      <p:cxnSp>
        <p:nvCxnSpPr>
          <p:cNvPr id="369" name="Google Shape;369;p28"/>
          <p:cNvCxnSpPr/>
          <p:nvPr/>
        </p:nvCxnSpPr>
        <p:spPr>
          <a:xfrm>
            <a:off x="24542550" y="8391913"/>
            <a:ext cx="3552000" cy="0"/>
          </a:xfrm>
          <a:prstGeom prst="straightConnector1">
            <a:avLst/>
          </a:prstGeom>
          <a:noFill/>
          <a:ln w="9525" cap="flat" cmpd="sng">
            <a:solidFill>
              <a:srgbClr val="FFFFFF"/>
            </a:solidFill>
            <a:prstDash val="solid"/>
            <a:round/>
            <a:headEnd type="stealth" w="med" len="med"/>
            <a:tailEnd type="triangle" w="med" len="med"/>
          </a:ln>
        </p:spPr>
      </p:cxnSp>
      <p:sp>
        <p:nvSpPr>
          <p:cNvPr id="370" name="Google Shape;370;p28"/>
          <p:cNvSpPr/>
          <p:nvPr/>
        </p:nvSpPr>
        <p:spPr>
          <a:xfrm>
            <a:off x="25816480" y="8196913"/>
            <a:ext cx="867600" cy="385200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sp>
        <p:nvSpPr>
          <p:cNvPr id="371" name="Google Shape;371;p28"/>
          <p:cNvSpPr txBox="1"/>
          <p:nvPr/>
        </p:nvSpPr>
        <p:spPr>
          <a:xfrm>
            <a:off x="25773927" y="8026313"/>
            <a:ext cx="942000" cy="72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300" b="1">
                <a:solidFill>
                  <a:srgbClr val="000000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х1,4</a:t>
            </a:r>
            <a:endParaRPr sz="2200">
              <a:solidFill>
                <a:srgbClr val="000000"/>
              </a:solidFill>
              <a:highlight>
                <a:srgbClr val="FFFFFF"/>
              </a:highlight>
            </a:endParaRPr>
          </a:p>
        </p:txBody>
      </p:sp>
      <p:sp>
        <p:nvSpPr>
          <p:cNvPr id="372" name="Google Shape;372;p28"/>
          <p:cNvSpPr txBox="1"/>
          <p:nvPr/>
        </p:nvSpPr>
        <p:spPr>
          <a:xfrm>
            <a:off x="16209050" y="5472656"/>
            <a:ext cx="804600" cy="585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4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6М</a:t>
            </a:r>
            <a:endParaRPr sz="1400"/>
          </a:p>
        </p:txBody>
      </p:sp>
      <p:sp>
        <p:nvSpPr>
          <p:cNvPr id="373" name="Google Shape;373;p28"/>
          <p:cNvSpPr txBox="1"/>
          <p:nvPr/>
        </p:nvSpPr>
        <p:spPr>
          <a:xfrm>
            <a:off x="16326180" y="9088861"/>
            <a:ext cx="804600" cy="585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4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П</a:t>
            </a:r>
            <a:endParaRPr sz="1400"/>
          </a:p>
        </p:txBody>
      </p:sp>
      <p:pic>
        <p:nvPicPr>
          <p:cNvPr id="374" name="Google Shape;374;p28"/>
          <p:cNvPicPr preferRelativeResize="0"/>
          <p:nvPr/>
        </p:nvPicPr>
        <p:blipFill>
          <a:blip r:embed="rId13">
            <a:alphaModFix/>
          </a:blip>
          <a:stretch>
            <a:fillRect/>
          </a:stretch>
        </p:blipFill>
        <p:spPr>
          <a:xfrm>
            <a:off x="27739940" y="4666351"/>
            <a:ext cx="804600" cy="230687"/>
          </a:xfrm>
          <a:prstGeom prst="rect">
            <a:avLst/>
          </a:prstGeom>
          <a:noFill/>
          <a:ln>
            <a:noFill/>
          </a:ln>
        </p:spPr>
      </p:pic>
      <p:pic>
        <p:nvPicPr>
          <p:cNvPr id="375" name="Google Shape;375;p28"/>
          <p:cNvPicPr preferRelativeResize="0"/>
          <p:nvPr/>
        </p:nvPicPr>
        <p:blipFill>
          <a:blip r:embed="rId14">
            <a:alphaModFix/>
          </a:blip>
          <a:stretch>
            <a:fillRect/>
          </a:stretch>
        </p:blipFill>
        <p:spPr>
          <a:xfrm>
            <a:off x="31903603" y="511454"/>
            <a:ext cx="3541199" cy="1435733"/>
          </a:xfrm>
          <a:prstGeom prst="rect">
            <a:avLst/>
          </a:prstGeom>
          <a:noFill/>
          <a:ln>
            <a:noFill/>
          </a:ln>
        </p:spPr>
      </p:pic>
      <p:pic>
        <p:nvPicPr>
          <p:cNvPr id="376" name="Google Shape;376;p28"/>
          <p:cNvPicPr preferRelativeResize="0"/>
          <p:nvPr/>
        </p:nvPicPr>
        <p:blipFill rotWithShape="1">
          <a:blip r:embed="rId14">
            <a:alphaModFix amt="7000"/>
          </a:blip>
          <a:srcRect l="10785" t="17770" r="69702" b="25089"/>
          <a:stretch/>
        </p:blipFill>
        <p:spPr>
          <a:xfrm>
            <a:off x="849600" y="361612"/>
            <a:ext cx="3329300" cy="3952764"/>
          </a:xfrm>
          <a:prstGeom prst="rect">
            <a:avLst/>
          </a:prstGeom>
          <a:noFill/>
          <a:ln>
            <a:noFill/>
          </a:ln>
        </p:spPr>
      </p:pic>
      <p:sp>
        <p:nvSpPr>
          <p:cNvPr id="377" name="Google Shape;377;p28"/>
          <p:cNvSpPr txBox="1"/>
          <p:nvPr/>
        </p:nvSpPr>
        <p:spPr>
          <a:xfrm>
            <a:off x="17658200" y="5234750"/>
            <a:ext cx="5924100" cy="1077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100" b="1">
                <a:solidFill>
                  <a:srgbClr val="FFFFFF"/>
                </a:solidFill>
                <a:highlight>
                  <a:srgbClr val="FF5300"/>
                </a:highlight>
                <a:latin typeface="Roboto"/>
                <a:ea typeface="Roboto"/>
                <a:cs typeface="Roboto"/>
                <a:sym typeface="Roboto"/>
              </a:rPr>
              <a:t>Стабилизация численности</a:t>
            </a:r>
            <a:endParaRPr sz="2100" b="1">
              <a:solidFill>
                <a:srgbClr val="FFFFFF"/>
              </a:solidFill>
              <a:highlight>
                <a:srgbClr val="FF5300"/>
              </a:highlight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800" b="1">
              <a:solidFill>
                <a:srgbClr val="FFFFFF"/>
              </a:solidFill>
              <a:highlight>
                <a:srgbClr val="FF5300"/>
              </a:highlight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700">
                <a:solidFill>
                  <a:srgbClr val="000000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В 2025 году наблюдается стагнация</a:t>
            </a:r>
            <a:r>
              <a:rPr lang="ru" sz="1700"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 </a:t>
            </a:r>
            <a:r>
              <a:rPr lang="ru" sz="1700">
                <a:solidFill>
                  <a:srgbClr val="000000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численности.</a:t>
            </a:r>
            <a:endParaRPr sz="260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Shape 3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2" name="Google Shape;382;p29"/>
          <p:cNvPicPr preferRelativeResize="0"/>
          <p:nvPr/>
        </p:nvPicPr>
        <p:blipFill rotWithShape="1">
          <a:blip r:embed="rId3">
            <a:alphaModFix/>
          </a:blip>
          <a:srcRect l="22802" t="16890" r="36680" b="16215"/>
          <a:stretch/>
        </p:blipFill>
        <p:spPr>
          <a:xfrm>
            <a:off x="0" y="-324875"/>
            <a:ext cx="10190848" cy="11214543"/>
          </a:xfrm>
          <a:prstGeom prst="rect">
            <a:avLst/>
          </a:prstGeom>
          <a:noFill/>
          <a:ln>
            <a:noFill/>
          </a:ln>
        </p:spPr>
      </p:pic>
      <p:pic>
        <p:nvPicPr>
          <p:cNvPr id="383" name="Google Shape;383;p29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0166100" y="-324875"/>
            <a:ext cx="8968277" cy="10735875"/>
          </a:xfrm>
          <a:prstGeom prst="rect">
            <a:avLst/>
          </a:prstGeom>
          <a:noFill/>
          <a:ln>
            <a:noFill/>
          </a:ln>
        </p:spPr>
      </p:pic>
      <p:pic>
        <p:nvPicPr>
          <p:cNvPr id="384" name="Google Shape;384;p29" title="IMG_7813 + (1).jpg"/>
          <p:cNvPicPr preferRelativeResize="0"/>
          <p:nvPr/>
        </p:nvPicPr>
        <p:blipFill rotWithShape="1">
          <a:blip r:embed="rId5">
            <a:alphaModFix/>
          </a:blip>
          <a:srcRect l="78" t="23840" r="28883" b="8026"/>
          <a:stretch/>
        </p:blipFill>
        <p:spPr>
          <a:xfrm>
            <a:off x="19845268" y="0"/>
            <a:ext cx="16794977" cy="10735875"/>
          </a:xfrm>
          <a:prstGeom prst="rect">
            <a:avLst/>
          </a:prstGeom>
          <a:noFill/>
          <a:ln>
            <a:noFill/>
          </a:ln>
        </p:spPr>
      </p:pic>
      <p:pic>
        <p:nvPicPr>
          <p:cNvPr id="385" name="Google Shape;385;p29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5657674" y="-50"/>
            <a:ext cx="10962024" cy="10287051"/>
          </a:xfrm>
          <a:prstGeom prst="rect">
            <a:avLst/>
          </a:prstGeom>
          <a:noFill/>
          <a:ln>
            <a:noFill/>
          </a:ln>
        </p:spPr>
      </p:pic>
      <p:sp>
        <p:nvSpPr>
          <p:cNvPr id="386" name="Google Shape;386;p29"/>
          <p:cNvSpPr/>
          <p:nvPr/>
        </p:nvSpPr>
        <p:spPr>
          <a:xfrm>
            <a:off x="11013300" y="3861650"/>
            <a:ext cx="3138000" cy="1031400"/>
          </a:xfrm>
          <a:prstGeom prst="roundRect">
            <a:avLst>
              <a:gd name="adj" fmla="val 18715"/>
            </a:avLst>
          </a:prstGeom>
          <a:solidFill>
            <a:srgbClr val="C9DAF8">
              <a:alpha val="74680"/>
            </a:srgbClr>
          </a:solidFill>
          <a:ln w="9525" cap="flat" cmpd="sng">
            <a:solidFill>
              <a:srgbClr val="3B7FF2"/>
            </a:solidFill>
            <a:prstDash val="dash"/>
            <a:round/>
            <a:headEnd type="none" w="sm" len="sm"/>
            <a:tailEnd type="none" w="sm" len="sm"/>
          </a:ln>
          <a:effectLst>
            <a:outerShdw blurRad="214313" dist="57150" dir="5400000" algn="bl" rotWithShape="0">
              <a:srgbClr val="999999">
                <a:alpha val="51000"/>
              </a:srgbClr>
            </a:outerShdw>
          </a:effectLst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sp>
        <p:nvSpPr>
          <p:cNvPr id="387" name="Google Shape;387;p29"/>
          <p:cNvSpPr txBox="1"/>
          <p:nvPr/>
        </p:nvSpPr>
        <p:spPr>
          <a:xfrm>
            <a:off x="10912358" y="604463"/>
            <a:ext cx="9531600" cy="923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Arial"/>
              <a:buNone/>
            </a:pPr>
            <a:r>
              <a:rPr lang="ru" sz="3600" b="1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Технология GPON</a:t>
            </a:r>
            <a:endParaRPr sz="3600" b="1">
              <a:solidFill>
                <a:srgbClr val="000000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Arial"/>
              <a:buNone/>
            </a:pPr>
            <a:r>
              <a:rPr lang="ru" sz="24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Решения для масштабирования</a:t>
            </a:r>
            <a:endParaRPr sz="2400">
              <a:solidFill>
                <a:srgbClr val="000000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88" name="Google Shape;388;p29"/>
          <p:cNvSpPr/>
          <p:nvPr/>
        </p:nvSpPr>
        <p:spPr>
          <a:xfrm>
            <a:off x="10977645" y="5307636"/>
            <a:ext cx="11124000" cy="4427400"/>
          </a:xfrm>
          <a:prstGeom prst="roundRect">
            <a:avLst>
              <a:gd name="adj" fmla="val 4438"/>
            </a:avLst>
          </a:prstGeom>
          <a:solidFill>
            <a:srgbClr val="FFFFFF"/>
          </a:solidFill>
          <a:ln w="9525" cap="flat" cmpd="sng">
            <a:solidFill>
              <a:srgbClr val="D9D9D9"/>
            </a:solidFill>
            <a:prstDash val="solid"/>
            <a:round/>
            <a:headEnd type="none" w="sm" len="sm"/>
            <a:tailEnd type="none" w="sm" len="sm"/>
          </a:ln>
          <a:effectLst>
            <a:outerShdw blurRad="214313" dist="57150" dir="5400000" algn="bl" rotWithShape="0">
              <a:srgbClr val="999999">
                <a:alpha val="51000"/>
              </a:srgbClr>
            </a:outerShdw>
          </a:effectLst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pic>
        <p:nvPicPr>
          <p:cNvPr id="389" name="Google Shape;389;p29"/>
          <p:cNvPicPr preferRelativeResize="0"/>
          <p:nvPr/>
        </p:nvPicPr>
        <p:blipFill>
          <a:blip r:embed="rId6">
            <a:alphaModFix amt="16000"/>
          </a:blip>
          <a:stretch>
            <a:fillRect/>
          </a:stretch>
        </p:blipFill>
        <p:spPr>
          <a:xfrm rot="10800000">
            <a:off x="11460995" y="6161040"/>
            <a:ext cx="10732903" cy="2812747"/>
          </a:xfrm>
          <a:prstGeom prst="rect">
            <a:avLst/>
          </a:prstGeom>
          <a:noFill/>
          <a:ln>
            <a:noFill/>
          </a:ln>
        </p:spPr>
      </p:pic>
      <p:sp>
        <p:nvSpPr>
          <p:cNvPr id="390" name="Google Shape;390;p29"/>
          <p:cNvSpPr/>
          <p:nvPr/>
        </p:nvSpPr>
        <p:spPr>
          <a:xfrm>
            <a:off x="19622895" y="6553136"/>
            <a:ext cx="1921200" cy="2576400"/>
          </a:xfrm>
          <a:custGeom>
            <a:avLst/>
            <a:gdLst/>
            <a:ahLst/>
            <a:cxnLst/>
            <a:rect l="l" t="t" r="r" b="b"/>
            <a:pathLst>
              <a:path w="38424" h="51528" extrusionOk="0">
                <a:moveTo>
                  <a:pt x="0" y="51528"/>
                </a:moveTo>
                <a:lnTo>
                  <a:pt x="0" y="6795"/>
                </a:lnTo>
                <a:lnTo>
                  <a:pt x="21113" y="2669"/>
                </a:lnTo>
                <a:lnTo>
                  <a:pt x="38424" y="0"/>
                </a:lnTo>
                <a:lnTo>
                  <a:pt x="38424" y="51447"/>
                </a:lnTo>
                <a:close/>
              </a:path>
            </a:pathLst>
          </a:custGeom>
          <a:solidFill>
            <a:srgbClr val="FE5000">
              <a:alpha val="15189"/>
            </a:srgbClr>
          </a:solidFill>
          <a:ln>
            <a:noFill/>
          </a:ln>
        </p:spPr>
      </p:sp>
      <p:sp>
        <p:nvSpPr>
          <p:cNvPr id="391" name="Google Shape;391;p29"/>
          <p:cNvSpPr/>
          <p:nvPr/>
        </p:nvSpPr>
        <p:spPr>
          <a:xfrm>
            <a:off x="11852295" y="6895236"/>
            <a:ext cx="7782750" cy="2237050"/>
          </a:xfrm>
          <a:custGeom>
            <a:avLst/>
            <a:gdLst/>
            <a:ahLst/>
            <a:cxnLst/>
            <a:rect l="l" t="t" r="r" b="b"/>
            <a:pathLst>
              <a:path w="155655" h="44741" extrusionOk="0">
                <a:moveTo>
                  <a:pt x="192" y="42504"/>
                </a:moveTo>
                <a:lnTo>
                  <a:pt x="22975" y="39440"/>
                </a:lnTo>
                <a:lnTo>
                  <a:pt x="39823" y="35994"/>
                </a:lnTo>
                <a:lnTo>
                  <a:pt x="55714" y="30250"/>
                </a:lnTo>
                <a:lnTo>
                  <a:pt x="66436" y="25272"/>
                </a:lnTo>
                <a:lnTo>
                  <a:pt x="77540" y="20869"/>
                </a:lnTo>
                <a:lnTo>
                  <a:pt x="100515" y="13594"/>
                </a:lnTo>
                <a:lnTo>
                  <a:pt x="116598" y="9956"/>
                </a:lnTo>
                <a:lnTo>
                  <a:pt x="135743" y="4595"/>
                </a:lnTo>
                <a:lnTo>
                  <a:pt x="154506" y="0"/>
                </a:lnTo>
                <a:lnTo>
                  <a:pt x="155655" y="178"/>
                </a:lnTo>
                <a:lnTo>
                  <a:pt x="154975" y="858"/>
                </a:lnTo>
                <a:lnTo>
                  <a:pt x="155315" y="44741"/>
                </a:lnTo>
                <a:lnTo>
                  <a:pt x="0" y="44610"/>
                </a:lnTo>
                <a:close/>
              </a:path>
            </a:pathLst>
          </a:custGeom>
          <a:solidFill>
            <a:srgbClr val="C9DAF8">
              <a:alpha val="57500"/>
            </a:srgbClr>
          </a:solidFill>
          <a:ln>
            <a:noFill/>
          </a:ln>
        </p:spPr>
      </p:sp>
      <p:cxnSp>
        <p:nvCxnSpPr>
          <p:cNvPr id="392" name="Google Shape;392;p29"/>
          <p:cNvCxnSpPr/>
          <p:nvPr/>
        </p:nvCxnSpPr>
        <p:spPr>
          <a:xfrm>
            <a:off x="21540050" y="6579336"/>
            <a:ext cx="0" cy="2546400"/>
          </a:xfrm>
          <a:prstGeom prst="straightConnector1">
            <a:avLst/>
          </a:prstGeom>
          <a:noFill/>
          <a:ln w="9525" cap="flat" cmpd="sng">
            <a:solidFill>
              <a:srgbClr val="FE5000"/>
            </a:solidFill>
            <a:prstDash val="dash"/>
            <a:round/>
            <a:headEnd type="none" w="med" len="med"/>
            <a:tailEnd type="none" w="med" len="med"/>
          </a:ln>
        </p:spPr>
      </p:cxnSp>
      <p:cxnSp>
        <p:nvCxnSpPr>
          <p:cNvPr id="393" name="Google Shape;393;p29"/>
          <p:cNvCxnSpPr/>
          <p:nvPr/>
        </p:nvCxnSpPr>
        <p:spPr>
          <a:xfrm>
            <a:off x="19616295" y="6895236"/>
            <a:ext cx="0" cy="2230800"/>
          </a:xfrm>
          <a:prstGeom prst="straightConnector1">
            <a:avLst/>
          </a:prstGeom>
          <a:noFill/>
          <a:ln w="9525" cap="flat" cmpd="sng">
            <a:solidFill>
              <a:srgbClr val="6D9EEB"/>
            </a:solidFill>
            <a:prstDash val="dash"/>
            <a:round/>
            <a:headEnd type="none" w="med" len="med"/>
            <a:tailEnd type="none" w="med" len="med"/>
          </a:ln>
        </p:spPr>
      </p:cxnSp>
      <p:cxnSp>
        <p:nvCxnSpPr>
          <p:cNvPr id="394" name="Google Shape;394;p29"/>
          <p:cNvCxnSpPr/>
          <p:nvPr/>
        </p:nvCxnSpPr>
        <p:spPr>
          <a:xfrm>
            <a:off x="17673395" y="7402586"/>
            <a:ext cx="0" cy="1723200"/>
          </a:xfrm>
          <a:prstGeom prst="straightConnector1">
            <a:avLst/>
          </a:prstGeom>
          <a:noFill/>
          <a:ln w="9525" cap="flat" cmpd="sng">
            <a:solidFill>
              <a:srgbClr val="6D9EEB"/>
            </a:solidFill>
            <a:prstDash val="dash"/>
            <a:round/>
            <a:headEnd type="none" w="med" len="med"/>
            <a:tailEnd type="none" w="med" len="med"/>
          </a:ln>
        </p:spPr>
      </p:cxnSp>
      <p:cxnSp>
        <p:nvCxnSpPr>
          <p:cNvPr id="395" name="Google Shape;395;p29"/>
          <p:cNvCxnSpPr/>
          <p:nvPr/>
        </p:nvCxnSpPr>
        <p:spPr>
          <a:xfrm>
            <a:off x="15730495" y="7938686"/>
            <a:ext cx="0" cy="1187400"/>
          </a:xfrm>
          <a:prstGeom prst="straightConnector1">
            <a:avLst/>
          </a:prstGeom>
          <a:noFill/>
          <a:ln w="9525" cap="flat" cmpd="sng">
            <a:solidFill>
              <a:srgbClr val="6D9EEB"/>
            </a:solidFill>
            <a:prstDash val="dash"/>
            <a:round/>
            <a:headEnd type="none" w="med" len="med"/>
            <a:tailEnd type="none" w="med" len="med"/>
          </a:ln>
        </p:spPr>
      </p:cxnSp>
      <p:cxnSp>
        <p:nvCxnSpPr>
          <p:cNvPr id="396" name="Google Shape;396;p29"/>
          <p:cNvCxnSpPr/>
          <p:nvPr/>
        </p:nvCxnSpPr>
        <p:spPr>
          <a:xfrm>
            <a:off x="13787595" y="8723636"/>
            <a:ext cx="0" cy="402600"/>
          </a:xfrm>
          <a:prstGeom prst="straightConnector1">
            <a:avLst/>
          </a:prstGeom>
          <a:noFill/>
          <a:ln w="9525" cap="flat" cmpd="sng">
            <a:solidFill>
              <a:srgbClr val="6D9EEB"/>
            </a:solidFill>
            <a:prstDash val="dash"/>
            <a:round/>
            <a:headEnd type="none" w="med" len="med"/>
            <a:tailEnd type="none" w="med" len="med"/>
          </a:ln>
        </p:spPr>
      </p:cxnSp>
      <p:sp>
        <p:nvSpPr>
          <p:cNvPr id="397" name="Google Shape;397;p29"/>
          <p:cNvSpPr txBox="1"/>
          <p:nvPr/>
        </p:nvSpPr>
        <p:spPr>
          <a:xfrm>
            <a:off x="11384322" y="5573403"/>
            <a:ext cx="6000000" cy="1018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2100" b="1">
                <a:solidFill>
                  <a:srgbClr val="FFFFFF"/>
                </a:solidFill>
                <a:highlight>
                  <a:srgbClr val="6AA84F"/>
                </a:highlight>
                <a:latin typeface="Roboto"/>
                <a:ea typeface="Roboto"/>
                <a:cs typeface="Roboto"/>
                <a:sym typeface="Roboto"/>
              </a:rPr>
              <a:t>Динамика строительства</a:t>
            </a:r>
            <a:r>
              <a:rPr lang="ru" sz="2000" b="1">
                <a:solidFill>
                  <a:srgbClr val="FFFFFF"/>
                </a:solidFill>
                <a:highlight>
                  <a:srgbClr val="6AA84F"/>
                </a:highlight>
                <a:latin typeface="Roboto"/>
                <a:ea typeface="Roboto"/>
                <a:cs typeface="Roboto"/>
                <a:sym typeface="Roboto"/>
              </a:rPr>
              <a:t>:</a:t>
            </a:r>
            <a:endParaRPr sz="2000" b="1">
              <a:solidFill>
                <a:srgbClr val="FFFFFF"/>
              </a:solidFill>
              <a:highlight>
                <a:srgbClr val="6AA84F"/>
              </a:highlight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18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(тыс. ДМХ)</a:t>
            </a:r>
            <a:endParaRPr sz="3000"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398" name="Google Shape;398;p29" title="Получено очков"/>
          <p:cNvPicPr preferRelativeResize="0"/>
          <p:nvPr/>
        </p:nvPicPr>
        <p:blipFill rotWithShape="1">
          <a:blip r:embed="rId7">
            <a:alphaModFix/>
          </a:blip>
          <a:srcRect t="1070" b="-1069"/>
          <a:stretch/>
        </p:blipFill>
        <p:spPr>
          <a:xfrm>
            <a:off x="11169195" y="5882836"/>
            <a:ext cx="10734600" cy="3807301"/>
          </a:xfrm>
          <a:prstGeom prst="rect">
            <a:avLst/>
          </a:prstGeom>
          <a:noFill/>
          <a:ln>
            <a:noFill/>
          </a:ln>
        </p:spPr>
      </p:pic>
      <p:sp>
        <p:nvSpPr>
          <p:cNvPr id="399" name="Google Shape;399;p29"/>
          <p:cNvSpPr/>
          <p:nvPr/>
        </p:nvSpPr>
        <p:spPr>
          <a:xfrm>
            <a:off x="11432392" y="9219786"/>
            <a:ext cx="10415400" cy="298800"/>
          </a:xfrm>
          <a:prstGeom prst="rect">
            <a:avLst/>
          </a:prstGeom>
          <a:solidFill>
            <a:srgbClr val="FFFFFF"/>
          </a:solidFill>
          <a:ln w="9525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sp>
        <p:nvSpPr>
          <p:cNvPr id="400" name="Google Shape;400;p29"/>
          <p:cNvSpPr txBox="1"/>
          <p:nvPr/>
        </p:nvSpPr>
        <p:spPr>
          <a:xfrm>
            <a:off x="12177714" y="9206138"/>
            <a:ext cx="1359600" cy="43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600"/>
              <a:buFont typeface="Arial"/>
              <a:buNone/>
            </a:pPr>
            <a:r>
              <a:rPr lang="ru" sz="1600" i="0" u="none" strike="noStrike" cap="none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2021</a:t>
            </a:r>
            <a:endParaRPr sz="1600" i="0" u="none" strike="noStrike" cap="none">
              <a:solidFill>
                <a:srgbClr val="000000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401" name="Google Shape;401;p29"/>
          <p:cNvSpPr txBox="1"/>
          <p:nvPr/>
        </p:nvSpPr>
        <p:spPr>
          <a:xfrm>
            <a:off x="14093822" y="9202728"/>
            <a:ext cx="1359600" cy="43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600"/>
              <a:buFont typeface="Arial"/>
              <a:buNone/>
            </a:pPr>
            <a:r>
              <a:rPr lang="ru" sz="1600" i="0" u="none" strike="noStrike" cap="none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2022</a:t>
            </a:r>
            <a:endParaRPr sz="1600" i="0" u="none" strike="noStrike" cap="none">
              <a:solidFill>
                <a:srgbClr val="000000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402" name="Google Shape;402;p29"/>
          <p:cNvSpPr txBox="1"/>
          <p:nvPr/>
        </p:nvSpPr>
        <p:spPr>
          <a:xfrm>
            <a:off x="16067184" y="9198635"/>
            <a:ext cx="1359600" cy="43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600"/>
              <a:buFont typeface="Arial"/>
              <a:buNone/>
            </a:pPr>
            <a:r>
              <a:rPr lang="ru" sz="1600" i="0" u="none" strike="noStrike" cap="none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2023</a:t>
            </a:r>
            <a:endParaRPr sz="1600" i="0" u="none" strike="noStrike" cap="none">
              <a:solidFill>
                <a:srgbClr val="000000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403" name="Google Shape;403;p29"/>
          <p:cNvSpPr txBox="1"/>
          <p:nvPr/>
        </p:nvSpPr>
        <p:spPr>
          <a:xfrm>
            <a:off x="18002218" y="9198644"/>
            <a:ext cx="1359600" cy="43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600"/>
              <a:buFont typeface="Arial"/>
              <a:buNone/>
            </a:pPr>
            <a:r>
              <a:rPr lang="ru" sz="1600" i="0" u="none" strike="noStrike" cap="none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202</a:t>
            </a:r>
            <a:r>
              <a:rPr lang="ru" sz="1600">
                <a:latin typeface="Roboto"/>
                <a:ea typeface="Roboto"/>
                <a:cs typeface="Roboto"/>
                <a:sym typeface="Roboto"/>
              </a:rPr>
              <a:t>4</a:t>
            </a:r>
            <a:endParaRPr sz="1600" i="0" u="none" strike="noStrike" cap="none">
              <a:solidFill>
                <a:srgbClr val="000000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404" name="Google Shape;404;p29"/>
          <p:cNvSpPr txBox="1"/>
          <p:nvPr/>
        </p:nvSpPr>
        <p:spPr>
          <a:xfrm>
            <a:off x="19983418" y="9198644"/>
            <a:ext cx="1359600" cy="43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600"/>
              <a:buFont typeface="Arial"/>
              <a:buNone/>
            </a:pPr>
            <a:r>
              <a:rPr lang="ru" sz="1600" i="0" u="none" strike="noStrike" cap="none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20</a:t>
            </a:r>
            <a:r>
              <a:rPr lang="ru" sz="1600">
                <a:latin typeface="Roboto"/>
                <a:ea typeface="Roboto"/>
                <a:cs typeface="Roboto"/>
                <a:sym typeface="Roboto"/>
              </a:rPr>
              <a:t>25</a:t>
            </a:r>
            <a:endParaRPr sz="1600" i="0" u="none" strike="noStrike" cap="none">
              <a:solidFill>
                <a:srgbClr val="000000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405" name="Google Shape;405;p29"/>
          <p:cNvSpPr txBox="1"/>
          <p:nvPr/>
        </p:nvSpPr>
        <p:spPr>
          <a:xfrm>
            <a:off x="11463029" y="8088224"/>
            <a:ext cx="2078400" cy="66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600"/>
              <a:buFont typeface="Arial"/>
              <a:buNone/>
            </a:pPr>
            <a:r>
              <a:rPr lang="ru" sz="1800" i="0" u="none" strike="noStrike" cap="none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20</a:t>
            </a:r>
            <a:r>
              <a:rPr lang="ru" sz="1800">
                <a:latin typeface="Roboto"/>
                <a:ea typeface="Roboto"/>
                <a:cs typeface="Roboto"/>
                <a:sym typeface="Roboto"/>
              </a:rPr>
              <a:t>20</a:t>
            </a:r>
            <a:endParaRPr sz="1800" i="0" u="none" strike="noStrike" cap="none">
              <a:solidFill>
                <a:srgbClr val="000000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600"/>
              <a:buFont typeface="Arial"/>
              <a:buNone/>
            </a:pPr>
            <a:r>
              <a:rPr lang="ru" sz="3000" b="1">
                <a:latin typeface="Roboto"/>
                <a:ea typeface="Roboto"/>
                <a:cs typeface="Roboto"/>
                <a:sym typeface="Roboto"/>
              </a:rPr>
              <a:t>18к</a:t>
            </a:r>
            <a:endParaRPr sz="3000" b="1" i="0" u="none" strike="noStrike" cap="none">
              <a:solidFill>
                <a:srgbClr val="000000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406" name="Google Shape;406;p29"/>
          <p:cNvSpPr txBox="1"/>
          <p:nvPr/>
        </p:nvSpPr>
        <p:spPr>
          <a:xfrm>
            <a:off x="17632575" y="6111370"/>
            <a:ext cx="2263800" cy="38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600"/>
              <a:buFont typeface="Arial"/>
              <a:buNone/>
            </a:pPr>
            <a:r>
              <a:rPr lang="ru" sz="1800" b="1" i="0" u="none" strike="noStrike" cap="none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202</a:t>
            </a:r>
            <a:r>
              <a:rPr lang="ru" sz="1800" b="1">
                <a:latin typeface="Roboto"/>
                <a:ea typeface="Roboto"/>
                <a:cs typeface="Roboto"/>
                <a:sym typeface="Roboto"/>
              </a:rPr>
              <a:t>4</a:t>
            </a:r>
            <a:endParaRPr sz="1800" b="1" i="0" u="none" strike="noStrike" cap="none">
              <a:solidFill>
                <a:srgbClr val="000000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600"/>
              <a:buFont typeface="Arial"/>
              <a:buNone/>
            </a:pPr>
            <a:r>
              <a:rPr lang="ru" sz="3200" b="1" i="0" u="none" strike="noStrike" cap="none">
                <a:solidFill>
                  <a:srgbClr val="6AA84F"/>
                </a:solidFill>
                <a:latin typeface="Roboto"/>
                <a:ea typeface="Roboto"/>
                <a:cs typeface="Roboto"/>
                <a:sym typeface="Roboto"/>
              </a:rPr>
              <a:t>3</a:t>
            </a:r>
            <a:r>
              <a:rPr lang="ru" sz="3200" b="1">
                <a:solidFill>
                  <a:srgbClr val="6AA84F"/>
                </a:solidFill>
                <a:latin typeface="Roboto"/>
                <a:ea typeface="Roboto"/>
                <a:cs typeface="Roboto"/>
                <a:sym typeface="Roboto"/>
              </a:rPr>
              <a:t>75</a:t>
            </a:r>
            <a:r>
              <a:rPr lang="ru" sz="1000" b="1">
                <a:solidFill>
                  <a:srgbClr val="6AA84F"/>
                </a:solidFill>
                <a:latin typeface="Roboto"/>
                <a:ea typeface="Roboto"/>
                <a:cs typeface="Roboto"/>
                <a:sym typeface="Roboto"/>
              </a:rPr>
              <a:t> </a:t>
            </a:r>
            <a:r>
              <a:rPr lang="ru" sz="3200" b="1">
                <a:solidFill>
                  <a:srgbClr val="6AA84F"/>
                </a:solidFill>
                <a:latin typeface="Roboto"/>
                <a:ea typeface="Roboto"/>
                <a:cs typeface="Roboto"/>
                <a:sym typeface="Roboto"/>
              </a:rPr>
              <a:t>к</a:t>
            </a:r>
            <a:endParaRPr sz="3200" b="1" i="0" u="none" strike="noStrike" cap="none">
              <a:solidFill>
                <a:srgbClr val="6AA84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cxnSp>
        <p:nvCxnSpPr>
          <p:cNvPr id="407" name="Google Shape;407;p29"/>
          <p:cNvCxnSpPr/>
          <p:nvPr/>
        </p:nvCxnSpPr>
        <p:spPr>
          <a:xfrm rot="10800000">
            <a:off x="11725869" y="7736881"/>
            <a:ext cx="4541400" cy="0"/>
          </a:xfrm>
          <a:prstGeom prst="straightConnector1">
            <a:avLst/>
          </a:prstGeom>
          <a:noFill/>
          <a:ln w="9525" cap="flat" cmpd="sng">
            <a:solidFill>
              <a:srgbClr val="595959"/>
            </a:solidFill>
            <a:prstDash val="dash"/>
            <a:round/>
            <a:headEnd type="none" w="med" len="med"/>
            <a:tailEnd type="none" w="med" len="med"/>
          </a:ln>
        </p:spPr>
      </p:cxnSp>
      <p:sp>
        <p:nvSpPr>
          <p:cNvPr id="408" name="Google Shape;408;p29"/>
          <p:cNvSpPr txBox="1"/>
          <p:nvPr/>
        </p:nvSpPr>
        <p:spPr>
          <a:xfrm>
            <a:off x="11455781" y="6780097"/>
            <a:ext cx="6000000" cy="98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000">
                <a:solidFill>
                  <a:srgbClr val="1155CC"/>
                </a:solidFill>
                <a:latin typeface="Roboto"/>
                <a:ea typeface="Roboto"/>
                <a:cs typeface="Roboto"/>
                <a:sym typeface="Roboto"/>
              </a:rPr>
              <a:t>План строительства: </a:t>
            </a:r>
            <a:r>
              <a:rPr lang="ru" sz="2000" b="1">
                <a:solidFill>
                  <a:srgbClr val="1155CC"/>
                </a:solidFill>
                <a:latin typeface="Roboto"/>
                <a:ea typeface="Roboto"/>
                <a:cs typeface="Roboto"/>
                <a:sym typeface="Roboto"/>
              </a:rPr>
              <a:t>210 тыс. ДМХ</a:t>
            </a:r>
            <a:endParaRPr sz="2000" b="1">
              <a:solidFill>
                <a:srgbClr val="1155CC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000" b="1">
                <a:solidFill>
                  <a:srgbClr val="1155CC"/>
                </a:solidFill>
                <a:latin typeface="Roboto"/>
                <a:ea typeface="Roboto"/>
                <a:cs typeface="Roboto"/>
                <a:sym typeface="Roboto"/>
              </a:rPr>
              <a:t>№ ПР-249 от 03.12.2020</a:t>
            </a:r>
            <a:endParaRPr sz="2400" b="1">
              <a:solidFill>
                <a:srgbClr val="1155CC"/>
              </a:solidFill>
            </a:endParaRPr>
          </a:p>
        </p:txBody>
      </p:sp>
      <p:cxnSp>
        <p:nvCxnSpPr>
          <p:cNvPr id="409" name="Google Shape;409;p29"/>
          <p:cNvCxnSpPr/>
          <p:nvPr/>
        </p:nvCxnSpPr>
        <p:spPr>
          <a:xfrm rot="10800000">
            <a:off x="16267269" y="7750081"/>
            <a:ext cx="0" cy="1358400"/>
          </a:xfrm>
          <a:prstGeom prst="straightConnector1">
            <a:avLst/>
          </a:prstGeom>
          <a:noFill/>
          <a:ln w="9525" cap="flat" cmpd="sng">
            <a:solidFill>
              <a:srgbClr val="595959"/>
            </a:solidFill>
            <a:prstDash val="dash"/>
            <a:round/>
            <a:headEnd type="none" w="med" len="med"/>
            <a:tailEnd type="none" w="med" len="med"/>
          </a:ln>
        </p:spPr>
      </p:cxnSp>
      <p:sp>
        <p:nvSpPr>
          <p:cNvPr id="410" name="Google Shape;410;p29"/>
          <p:cNvSpPr txBox="1"/>
          <p:nvPr/>
        </p:nvSpPr>
        <p:spPr>
          <a:xfrm>
            <a:off x="19546420" y="5874606"/>
            <a:ext cx="2263800" cy="38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600"/>
              <a:buFont typeface="Arial"/>
              <a:buNone/>
            </a:pPr>
            <a:r>
              <a:rPr lang="ru" sz="1800" b="1">
                <a:latin typeface="Roboto"/>
                <a:ea typeface="Roboto"/>
                <a:cs typeface="Roboto"/>
                <a:sym typeface="Roboto"/>
              </a:rPr>
              <a:t>План </a:t>
            </a:r>
            <a:r>
              <a:rPr lang="ru" sz="1800" b="1" i="0" u="none" strike="noStrike" cap="none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202</a:t>
            </a:r>
            <a:r>
              <a:rPr lang="ru" sz="1800" b="1">
                <a:latin typeface="Roboto"/>
                <a:ea typeface="Roboto"/>
                <a:cs typeface="Roboto"/>
                <a:sym typeface="Roboto"/>
              </a:rPr>
              <a:t>5</a:t>
            </a:r>
            <a:endParaRPr sz="1800" b="1" i="0" u="none" strike="noStrike" cap="none">
              <a:solidFill>
                <a:srgbClr val="000000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600"/>
              <a:buFont typeface="Arial"/>
              <a:buNone/>
            </a:pPr>
            <a:r>
              <a:rPr lang="ru" sz="3000" b="1">
                <a:solidFill>
                  <a:srgbClr val="FF5300"/>
                </a:solidFill>
                <a:latin typeface="Roboto"/>
                <a:ea typeface="Roboto"/>
                <a:cs typeface="Roboto"/>
                <a:sym typeface="Roboto"/>
              </a:rPr>
              <a:t>425</a:t>
            </a:r>
            <a:r>
              <a:rPr lang="ru" sz="1000" b="1">
                <a:solidFill>
                  <a:srgbClr val="FF5300"/>
                </a:solidFill>
                <a:latin typeface="Roboto"/>
                <a:ea typeface="Roboto"/>
                <a:cs typeface="Roboto"/>
                <a:sym typeface="Roboto"/>
              </a:rPr>
              <a:t> </a:t>
            </a:r>
            <a:r>
              <a:rPr lang="ru" sz="3000" b="1">
                <a:solidFill>
                  <a:srgbClr val="FF5300"/>
                </a:solidFill>
                <a:latin typeface="Roboto"/>
                <a:ea typeface="Roboto"/>
                <a:cs typeface="Roboto"/>
                <a:sym typeface="Roboto"/>
              </a:rPr>
              <a:t>к</a:t>
            </a:r>
            <a:endParaRPr sz="3000" b="1" i="0" u="none" strike="noStrike" cap="none">
              <a:solidFill>
                <a:srgbClr val="FF5300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411" name="Google Shape;411;p29"/>
          <p:cNvSpPr/>
          <p:nvPr/>
        </p:nvSpPr>
        <p:spPr>
          <a:xfrm>
            <a:off x="11013300" y="2514000"/>
            <a:ext cx="3138000" cy="1070400"/>
          </a:xfrm>
          <a:prstGeom prst="roundRect">
            <a:avLst>
              <a:gd name="adj" fmla="val 18715"/>
            </a:avLst>
          </a:prstGeom>
          <a:solidFill>
            <a:srgbClr val="C9DAF8">
              <a:alpha val="74680"/>
            </a:srgbClr>
          </a:solidFill>
          <a:ln w="9525" cap="flat" cmpd="sng">
            <a:solidFill>
              <a:srgbClr val="3B7FF2"/>
            </a:solidFill>
            <a:prstDash val="dash"/>
            <a:round/>
            <a:headEnd type="none" w="sm" len="sm"/>
            <a:tailEnd type="none" w="sm" len="sm"/>
          </a:ln>
          <a:effectLst>
            <a:outerShdw blurRad="214313" dist="57150" dir="5400000" algn="bl" rotWithShape="0">
              <a:srgbClr val="999999">
                <a:alpha val="51000"/>
              </a:srgbClr>
            </a:outerShdw>
          </a:effectLst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sp>
        <p:nvSpPr>
          <p:cNvPr id="412" name="Google Shape;412;p29"/>
          <p:cNvSpPr txBox="1"/>
          <p:nvPr/>
        </p:nvSpPr>
        <p:spPr>
          <a:xfrm>
            <a:off x="11841006" y="2514000"/>
            <a:ext cx="2544000" cy="96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600"/>
              <a:buFont typeface="Arial"/>
              <a:buNone/>
            </a:pPr>
            <a:r>
              <a:rPr lang="ru" sz="4200">
                <a:latin typeface="Montserrat SemiBold"/>
                <a:ea typeface="Montserrat SemiBold"/>
                <a:cs typeface="Montserrat SemiBold"/>
                <a:sym typeface="Montserrat SemiBold"/>
              </a:rPr>
              <a:t>411 </a:t>
            </a:r>
            <a:r>
              <a:rPr lang="ru" sz="3400">
                <a:latin typeface="Montserrat SemiBold"/>
                <a:ea typeface="Montserrat SemiBold"/>
                <a:cs typeface="Montserrat SemiBold"/>
                <a:sym typeface="Montserrat SemiBold"/>
              </a:rPr>
              <a:t>тыс.</a:t>
            </a:r>
            <a:endParaRPr sz="2400" i="0" u="none" strike="noStrike" cap="none">
              <a:latin typeface="Montserrat SemiBold"/>
              <a:ea typeface="Montserrat SemiBold"/>
              <a:cs typeface="Montserrat SemiBold"/>
              <a:sym typeface="Montserrat SemiBold"/>
            </a:endParaRPr>
          </a:p>
        </p:txBody>
      </p:sp>
      <p:sp>
        <p:nvSpPr>
          <p:cNvPr id="413" name="Google Shape;413;p29"/>
          <p:cNvSpPr txBox="1"/>
          <p:nvPr/>
        </p:nvSpPr>
        <p:spPr>
          <a:xfrm>
            <a:off x="11841833" y="3071725"/>
            <a:ext cx="3138000" cy="585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400">
                <a:latin typeface="Montserrat"/>
                <a:ea typeface="Montserrat"/>
                <a:cs typeface="Montserrat"/>
                <a:sym typeface="Montserrat"/>
              </a:rPr>
              <a:t>домохозяйств (ДМХ)</a:t>
            </a:r>
            <a:endParaRPr sz="1400"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414" name="Google Shape;414;p29"/>
          <p:cNvSpPr txBox="1"/>
          <p:nvPr/>
        </p:nvSpPr>
        <p:spPr>
          <a:xfrm>
            <a:off x="10832938" y="1928350"/>
            <a:ext cx="6000000" cy="646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800" b="1">
                <a:solidFill>
                  <a:srgbClr val="FFFFFF"/>
                </a:solidFill>
                <a:highlight>
                  <a:srgbClr val="3C78D8"/>
                </a:highlight>
                <a:latin typeface="Montserrat"/>
                <a:ea typeface="Montserrat"/>
                <a:cs typeface="Montserrat"/>
                <a:sym typeface="Montserrat"/>
              </a:rPr>
              <a:t>Текущие показатели:</a:t>
            </a:r>
            <a:endParaRPr sz="2000" b="1">
              <a:solidFill>
                <a:srgbClr val="FFFFFF"/>
              </a:solidFill>
              <a:highlight>
                <a:srgbClr val="3C78D8"/>
              </a:highlight>
              <a:latin typeface="Montserrat"/>
              <a:ea typeface="Montserrat"/>
              <a:cs typeface="Montserrat"/>
              <a:sym typeface="Montserrat"/>
            </a:endParaRPr>
          </a:p>
        </p:txBody>
      </p:sp>
      <p:pic>
        <p:nvPicPr>
          <p:cNvPr id="415" name="Google Shape;415;p29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11119490" y="2693665"/>
            <a:ext cx="739650" cy="739650"/>
          </a:xfrm>
          <a:prstGeom prst="rect">
            <a:avLst/>
          </a:prstGeom>
          <a:noFill/>
          <a:ln>
            <a:noFill/>
          </a:ln>
        </p:spPr>
      </p:pic>
      <p:sp>
        <p:nvSpPr>
          <p:cNvPr id="416" name="Google Shape;416;p29"/>
          <p:cNvSpPr/>
          <p:nvPr/>
        </p:nvSpPr>
        <p:spPr>
          <a:xfrm>
            <a:off x="22331350" y="5307650"/>
            <a:ext cx="5164800" cy="4443000"/>
          </a:xfrm>
          <a:prstGeom prst="roundRect">
            <a:avLst>
              <a:gd name="adj" fmla="val 4215"/>
            </a:avLst>
          </a:prstGeom>
          <a:solidFill>
            <a:srgbClr val="FFFFFF">
              <a:alpha val="75950"/>
            </a:srgbClr>
          </a:solidFill>
          <a:ln w="9525" cap="flat" cmpd="sng">
            <a:solidFill>
              <a:srgbClr val="D9D9D9"/>
            </a:solidFill>
            <a:prstDash val="solid"/>
            <a:round/>
            <a:headEnd type="none" w="sm" len="sm"/>
            <a:tailEnd type="none" w="sm" len="sm"/>
          </a:ln>
          <a:effectLst>
            <a:outerShdw blurRad="214313" dist="57150" dir="5400000" algn="bl" rotWithShape="0">
              <a:srgbClr val="999999">
                <a:alpha val="51000"/>
              </a:srgbClr>
            </a:outerShdw>
          </a:effectLst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sp>
        <p:nvSpPr>
          <p:cNvPr id="417" name="Google Shape;417;p29"/>
          <p:cNvSpPr txBox="1"/>
          <p:nvPr/>
        </p:nvSpPr>
        <p:spPr>
          <a:xfrm>
            <a:off x="22536010" y="5504009"/>
            <a:ext cx="4417200" cy="1077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300" b="1">
                <a:solidFill>
                  <a:srgbClr val="FFFFFF"/>
                </a:solidFill>
                <a:highlight>
                  <a:srgbClr val="FF5300"/>
                </a:highlight>
                <a:latin typeface="Roboto"/>
                <a:ea typeface="Roboto"/>
                <a:cs typeface="Roboto"/>
                <a:sym typeface="Roboto"/>
              </a:rPr>
              <a:t>Существенный рост себестоимости:</a:t>
            </a:r>
            <a:endParaRPr sz="2300" b="1">
              <a:solidFill>
                <a:srgbClr val="FFFFFF"/>
              </a:solidFill>
              <a:highlight>
                <a:srgbClr val="FF5300"/>
              </a:highlight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418" name="Google Shape;418;p29"/>
          <p:cNvPicPr preferRelativeResize="0"/>
          <p:nvPr/>
        </p:nvPicPr>
        <p:blipFill>
          <a:blip r:embed="rId9">
            <a:alphaModFix/>
          </a:blip>
          <a:stretch>
            <a:fillRect/>
          </a:stretch>
        </p:blipFill>
        <p:spPr>
          <a:xfrm>
            <a:off x="22768062" y="8099490"/>
            <a:ext cx="479350" cy="479350"/>
          </a:xfrm>
          <a:prstGeom prst="rect">
            <a:avLst/>
          </a:prstGeom>
          <a:noFill/>
          <a:ln>
            <a:noFill/>
          </a:ln>
        </p:spPr>
      </p:pic>
      <p:pic>
        <p:nvPicPr>
          <p:cNvPr id="419" name="Google Shape;419;p29"/>
          <p:cNvPicPr preferRelativeResize="0"/>
          <p:nvPr/>
        </p:nvPicPr>
        <p:blipFill>
          <a:blip r:embed="rId10">
            <a:alphaModFix/>
          </a:blip>
          <a:stretch>
            <a:fillRect/>
          </a:stretch>
        </p:blipFill>
        <p:spPr>
          <a:xfrm>
            <a:off x="22723825" y="7351768"/>
            <a:ext cx="479350" cy="479350"/>
          </a:xfrm>
          <a:prstGeom prst="rect">
            <a:avLst/>
          </a:prstGeom>
          <a:noFill/>
          <a:ln>
            <a:noFill/>
          </a:ln>
        </p:spPr>
      </p:pic>
      <p:pic>
        <p:nvPicPr>
          <p:cNvPr id="420" name="Google Shape;420;p29"/>
          <p:cNvPicPr preferRelativeResize="0"/>
          <p:nvPr/>
        </p:nvPicPr>
        <p:blipFill>
          <a:blip r:embed="rId11">
            <a:alphaModFix/>
          </a:blip>
          <a:stretch>
            <a:fillRect/>
          </a:stretch>
        </p:blipFill>
        <p:spPr>
          <a:xfrm>
            <a:off x="22692504" y="6588554"/>
            <a:ext cx="542000" cy="542000"/>
          </a:xfrm>
          <a:prstGeom prst="rect">
            <a:avLst/>
          </a:prstGeom>
          <a:noFill/>
          <a:ln>
            <a:noFill/>
          </a:ln>
        </p:spPr>
      </p:pic>
      <p:sp>
        <p:nvSpPr>
          <p:cNvPr id="421" name="Google Shape;421;p29"/>
          <p:cNvSpPr txBox="1"/>
          <p:nvPr/>
        </p:nvSpPr>
        <p:spPr>
          <a:xfrm>
            <a:off x="23443050" y="6427100"/>
            <a:ext cx="3388800" cy="892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700">
                <a:highlight>
                  <a:srgbClr val="FFFFFF"/>
                </a:highlight>
                <a:latin typeface="Montserrat"/>
                <a:ea typeface="Montserrat"/>
                <a:cs typeface="Montserrat"/>
                <a:sym typeface="Montserrat"/>
              </a:rPr>
              <a:t>Удаленность населенных пунктов </a:t>
            </a:r>
            <a:r>
              <a:rPr lang="ru" sz="1700" b="1">
                <a:solidFill>
                  <a:srgbClr val="FC4C04"/>
                </a:solidFill>
                <a:highlight>
                  <a:srgbClr val="FFFFFF"/>
                </a:highlight>
                <a:latin typeface="Montserrat"/>
                <a:ea typeface="Montserrat"/>
                <a:cs typeface="Montserrat"/>
                <a:sym typeface="Montserrat"/>
              </a:rPr>
              <a:t>(до + 100%)</a:t>
            </a:r>
            <a:endParaRPr sz="2800" b="1"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422" name="Google Shape;422;p29"/>
          <p:cNvSpPr txBox="1"/>
          <p:nvPr/>
        </p:nvSpPr>
        <p:spPr>
          <a:xfrm>
            <a:off x="23437235" y="7894326"/>
            <a:ext cx="3267600" cy="892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700">
                <a:highlight>
                  <a:srgbClr val="FFFFFF"/>
                </a:highlight>
                <a:latin typeface="Montserrat"/>
                <a:ea typeface="Montserrat"/>
                <a:cs typeface="Montserrat"/>
                <a:sym typeface="Montserrat"/>
              </a:rPr>
              <a:t>Стоимость работ </a:t>
            </a:r>
            <a:endParaRPr sz="1700">
              <a:highlight>
                <a:srgbClr val="FFFFFF"/>
              </a:highlight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700" b="1">
                <a:solidFill>
                  <a:srgbClr val="FC4C04"/>
                </a:solidFill>
                <a:highlight>
                  <a:srgbClr val="FFFFFF"/>
                </a:highlight>
                <a:latin typeface="Montserrat"/>
                <a:ea typeface="Montserrat"/>
                <a:cs typeface="Montserrat"/>
                <a:sym typeface="Montserrat"/>
              </a:rPr>
              <a:t>+ 25%</a:t>
            </a:r>
            <a:r>
              <a:rPr lang="ru" sz="1700" b="1">
                <a:highlight>
                  <a:srgbClr val="FFFFFF"/>
                </a:highlight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ru" sz="1700">
                <a:highlight>
                  <a:srgbClr val="FFFFFF"/>
                </a:highlight>
                <a:latin typeface="Montserrat"/>
                <a:ea typeface="Montserrat"/>
                <a:cs typeface="Montserrat"/>
                <a:sym typeface="Montserrat"/>
              </a:rPr>
              <a:t>с 2021 года</a:t>
            </a:r>
            <a:endParaRPr sz="1700">
              <a:highlight>
                <a:srgbClr val="FFFFFF"/>
              </a:highlight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423" name="Google Shape;423;p29"/>
          <p:cNvSpPr txBox="1"/>
          <p:nvPr/>
        </p:nvSpPr>
        <p:spPr>
          <a:xfrm>
            <a:off x="23437515" y="7158258"/>
            <a:ext cx="3478800" cy="892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700">
                <a:highlight>
                  <a:srgbClr val="FFFFFF"/>
                </a:highlight>
                <a:latin typeface="Montserrat"/>
                <a:ea typeface="Montserrat"/>
                <a:cs typeface="Montserrat"/>
                <a:sym typeface="Montserrat"/>
              </a:rPr>
              <a:t>Стоимость оборудования</a:t>
            </a:r>
            <a:endParaRPr sz="1700">
              <a:highlight>
                <a:srgbClr val="FFFFFF"/>
              </a:highlight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700" b="1">
                <a:solidFill>
                  <a:srgbClr val="FC4C04"/>
                </a:solidFill>
                <a:highlight>
                  <a:srgbClr val="FFFFFF"/>
                </a:highlight>
                <a:latin typeface="Montserrat"/>
                <a:ea typeface="Montserrat"/>
                <a:cs typeface="Montserrat"/>
                <a:sym typeface="Montserrat"/>
              </a:rPr>
              <a:t>+ 25%</a:t>
            </a:r>
            <a:r>
              <a:rPr lang="ru" sz="1700" b="1">
                <a:highlight>
                  <a:srgbClr val="FFFFFF"/>
                </a:highlight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ru" sz="1700">
                <a:highlight>
                  <a:srgbClr val="FFFFFF"/>
                </a:highlight>
                <a:latin typeface="Montserrat"/>
                <a:ea typeface="Montserrat"/>
                <a:cs typeface="Montserrat"/>
                <a:sym typeface="Montserrat"/>
              </a:rPr>
              <a:t>с 2021 года</a:t>
            </a:r>
            <a:endParaRPr sz="1700">
              <a:highlight>
                <a:srgbClr val="FFFFFF"/>
              </a:highlight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424" name="Google Shape;424;p29"/>
          <p:cNvSpPr/>
          <p:nvPr/>
        </p:nvSpPr>
        <p:spPr>
          <a:xfrm>
            <a:off x="17134600" y="2514000"/>
            <a:ext cx="8142000" cy="2403000"/>
          </a:xfrm>
          <a:prstGeom prst="roundRect">
            <a:avLst>
              <a:gd name="adj" fmla="val 8518"/>
            </a:avLst>
          </a:prstGeom>
          <a:solidFill>
            <a:srgbClr val="C9DAF8">
              <a:alpha val="74680"/>
            </a:srgbClr>
          </a:solidFill>
          <a:ln w="9525" cap="flat" cmpd="sng">
            <a:solidFill>
              <a:srgbClr val="3B7FF2"/>
            </a:solidFill>
            <a:prstDash val="dash"/>
            <a:round/>
            <a:headEnd type="none" w="sm" len="sm"/>
            <a:tailEnd type="none" w="sm" len="sm"/>
          </a:ln>
          <a:effectLst>
            <a:outerShdw blurRad="214313" dist="57150" dir="5400000" algn="bl" rotWithShape="0">
              <a:srgbClr val="999999">
                <a:alpha val="51000"/>
              </a:srgbClr>
            </a:outerShdw>
          </a:effectLst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sp>
        <p:nvSpPr>
          <p:cNvPr id="425" name="Google Shape;425;p29"/>
          <p:cNvSpPr txBox="1"/>
          <p:nvPr/>
        </p:nvSpPr>
        <p:spPr>
          <a:xfrm>
            <a:off x="17276416" y="2631595"/>
            <a:ext cx="4417200" cy="101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300" b="1">
                <a:solidFill>
                  <a:srgbClr val="FFFFFF"/>
                </a:solidFill>
                <a:highlight>
                  <a:srgbClr val="FF5300"/>
                </a:highlight>
                <a:latin typeface="Roboto"/>
                <a:ea typeface="Roboto"/>
                <a:cs typeface="Roboto"/>
                <a:sym typeface="Roboto"/>
              </a:rPr>
              <a:t>Указ президента РФ:</a:t>
            </a:r>
            <a:endParaRPr sz="2300" b="1">
              <a:solidFill>
                <a:srgbClr val="FFFFFF"/>
              </a:solidFill>
              <a:highlight>
                <a:srgbClr val="FF5300"/>
              </a:highlight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900">
                <a:solidFill>
                  <a:srgbClr val="000000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№ 309 от 07.05.2024 </a:t>
            </a:r>
            <a:endParaRPr sz="2300" b="1">
              <a:solidFill>
                <a:srgbClr val="FFFFFF"/>
              </a:solidFill>
              <a:highlight>
                <a:srgbClr val="FF5300"/>
              </a:highlight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426" name="Google Shape;426;p29"/>
          <p:cNvSpPr txBox="1"/>
          <p:nvPr/>
        </p:nvSpPr>
        <p:spPr>
          <a:xfrm>
            <a:off x="17292155" y="3421429"/>
            <a:ext cx="1517400" cy="96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600"/>
              <a:buFont typeface="Arial"/>
              <a:buNone/>
            </a:pPr>
            <a:r>
              <a:rPr lang="ru" sz="4200">
                <a:latin typeface="Montserrat SemiBold"/>
                <a:ea typeface="Montserrat SemiBold"/>
                <a:cs typeface="Montserrat SemiBold"/>
                <a:sym typeface="Montserrat SemiBold"/>
              </a:rPr>
              <a:t>97</a:t>
            </a:r>
            <a:r>
              <a:rPr lang="ru" sz="3400">
                <a:latin typeface="Montserrat SemiBold"/>
                <a:ea typeface="Montserrat SemiBold"/>
                <a:cs typeface="Montserrat SemiBold"/>
                <a:sym typeface="Montserrat SemiBold"/>
              </a:rPr>
              <a:t>%</a:t>
            </a:r>
            <a:endParaRPr sz="2400" i="0" u="none" strike="noStrike" cap="none">
              <a:latin typeface="Montserrat SemiBold"/>
              <a:ea typeface="Montserrat SemiBold"/>
              <a:cs typeface="Montserrat SemiBold"/>
              <a:sym typeface="Montserrat SemiBold"/>
            </a:endParaRPr>
          </a:p>
        </p:txBody>
      </p:sp>
      <p:sp>
        <p:nvSpPr>
          <p:cNvPr id="427" name="Google Shape;427;p29"/>
          <p:cNvSpPr txBox="1"/>
          <p:nvPr/>
        </p:nvSpPr>
        <p:spPr>
          <a:xfrm>
            <a:off x="18984150" y="3421429"/>
            <a:ext cx="2263800" cy="96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600"/>
              <a:buFont typeface="Arial"/>
              <a:buNone/>
            </a:pPr>
            <a:r>
              <a:rPr lang="ru" sz="4200">
                <a:latin typeface="Montserrat SemiBold"/>
                <a:ea typeface="Montserrat SemiBold"/>
                <a:cs typeface="Montserrat SemiBold"/>
                <a:sym typeface="Montserrat SemiBold"/>
              </a:rPr>
              <a:t>2030 </a:t>
            </a:r>
            <a:r>
              <a:rPr lang="ru" sz="3400">
                <a:latin typeface="Montserrat SemiBold"/>
                <a:ea typeface="Montserrat SemiBold"/>
                <a:cs typeface="Montserrat SemiBold"/>
                <a:sym typeface="Montserrat SemiBold"/>
              </a:rPr>
              <a:t>г.</a:t>
            </a:r>
            <a:endParaRPr sz="2400" i="0" u="none" strike="noStrike" cap="none">
              <a:latin typeface="Montserrat SemiBold"/>
              <a:ea typeface="Montserrat SemiBold"/>
              <a:cs typeface="Montserrat SemiBold"/>
              <a:sym typeface="Montserrat SemiBold"/>
            </a:endParaRPr>
          </a:p>
        </p:txBody>
      </p:sp>
      <p:sp>
        <p:nvSpPr>
          <p:cNvPr id="428" name="Google Shape;428;p29"/>
          <p:cNvSpPr/>
          <p:nvPr/>
        </p:nvSpPr>
        <p:spPr>
          <a:xfrm>
            <a:off x="18636934" y="3771223"/>
            <a:ext cx="432000" cy="298800"/>
          </a:xfrm>
          <a:prstGeom prst="rightArrow">
            <a:avLst>
              <a:gd name="adj1" fmla="val 50000"/>
              <a:gd name="adj2" fmla="val 102527"/>
            </a:avLst>
          </a:prstGeom>
          <a:solidFill>
            <a:srgbClr val="6D9EEB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sp>
        <p:nvSpPr>
          <p:cNvPr id="429" name="Google Shape;429;p29"/>
          <p:cNvSpPr txBox="1"/>
          <p:nvPr/>
        </p:nvSpPr>
        <p:spPr>
          <a:xfrm>
            <a:off x="17313004" y="4022884"/>
            <a:ext cx="4417200" cy="892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7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население с возможностью подключения ШПД</a:t>
            </a:r>
            <a:endParaRPr sz="2600"/>
          </a:p>
        </p:txBody>
      </p:sp>
      <p:sp>
        <p:nvSpPr>
          <p:cNvPr id="430" name="Google Shape;430;p29"/>
          <p:cNvSpPr txBox="1"/>
          <p:nvPr/>
        </p:nvSpPr>
        <p:spPr>
          <a:xfrm>
            <a:off x="21600297" y="3302362"/>
            <a:ext cx="1085400" cy="646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180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xDSL</a:t>
            </a:r>
            <a:endParaRPr sz="2800"/>
          </a:p>
        </p:txBody>
      </p:sp>
      <p:sp>
        <p:nvSpPr>
          <p:cNvPr id="431" name="Google Shape;431;p29"/>
          <p:cNvSpPr txBox="1"/>
          <p:nvPr/>
        </p:nvSpPr>
        <p:spPr>
          <a:xfrm>
            <a:off x="21600297" y="3728152"/>
            <a:ext cx="1085400" cy="646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180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FTTB</a:t>
            </a:r>
            <a:endParaRPr sz="2800"/>
          </a:p>
        </p:txBody>
      </p:sp>
      <p:sp>
        <p:nvSpPr>
          <p:cNvPr id="432" name="Google Shape;432;p29"/>
          <p:cNvSpPr txBox="1"/>
          <p:nvPr/>
        </p:nvSpPr>
        <p:spPr>
          <a:xfrm>
            <a:off x="21600297" y="4153941"/>
            <a:ext cx="1085400" cy="646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180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GPON</a:t>
            </a:r>
            <a:endParaRPr sz="2800"/>
          </a:p>
        </p:txBody>
      </p:sp>
      <p:sp>
        <p:nvSpPr>
          <p:cNvPr id="433" name="Google Shape;433;p29"/>
          <p:cNvSpPr/>
          <p:nvPr/>
        </p:nvSpPr>
        <p:spPr>
          <a:xfrm>
            <a:off x="22544323" y="3463982"/>
            <a:ext cx="251400" cy="1187400"/>
          </a:xfrm>
          <a:prstGeom prst="rightBrace">
            <a:avLst>
              <a:gd name="adj1" fmla="val 50000"/>
              <a:gd name="adj2" fmla="val 50000"/>
            </a:avLst>
          </a:prstGeom>
          <a:noFill/>
          <a:ln w="9525" cap="flat" cmpd="sng">
            <a:solidFill>
              <a:srgbClr val="59595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sp>
        <p:nvSpPr>
          <p:cNvPr id="434" name="Google Shape;434;p29"/>
          <p:cNvSpPr txBox="1"/>
          <p:nvPr/>
        </p:nvSpPr>
        <p:spPr>
          <a:xfrm>
            <a:off x="22811227" y="3172707"/>
            <a:ext cx="2078400" cy="96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600"/>
              <a:buFont typeface="Arial"/>
              <a:buNone/>
            </a:pPr>
            <a:r>
              <a:rPr lang="ru" sz="3400">
                <a:latin typeface="Montserrat SemiBold"/>
                <a:ea typeface="Montserrat SemiBold"/>
                <a:cs typeface="Montserrat SemiBold"/>
                <a:sym typeface="Montserrat SemiBold"/>
              </a:rPr>
              <a:t>98,7</a:t>
            </a:r>
            <a:r>
              <a:rPr lang="ru" sz="2600">
                <a:latin typeface="Montserrat SemiBold"/>
                <a:ea typeface="Montserrat SemiBold"/>
                <a:cs typeface="Montserrat SemiBold"/>
                <a:sym typeface="Montserrat SemiBold"/>
              </a:rPr>
              <a:t>%</a:t>
            </a:r>
            <a:endParaRPr sz="1600" i="0" u="none" strike="noStrike" cap="none">
              <a:latin typeface="Montserrat SemiBold"/>
              <a:ea typeface="Montserrat SemiBold"/>
              <a:cs typeface="Montserrat SemiBold"/>
              <a:sym typeface="Montserrat SemiBold"/>
            </a:endParaRPr>
          </a:p>
        </p:txBody>
      </p:sp>
      <p:sp>
        <p:nvSpPr>
          <p:cNvPr id="435" name="Google Shape;435;p29"/>
          <p:cNvSpPr txBox="1"/>
          <p:nvPr/>
        </p:nvSpPr>
        <p:spPr>
          <a:xfrm>
            <a:off x="22799249" y="3727500"/>
            <a:ext cx="2477400" cy="115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700">
                <a:solidFill>
                  <a:srgbClr val="FFFFFF"/>
                </a:solidFill>
                <a:highlight>
                  <a:srgbClr val="1A73E8"/>
                </a:highlight>
                <a:latin typeface="Roboto"/>
                <a:ea typeface="Roboto"/>
                <a:cs typeface="Roboto"/>
                <a:sym typeface="Roboto"/>
              </a:rPr>
              <a:t>население с </a:t>
            </a:r>
            <a:endParaRPr sz="1700">
              <a:solidFill>
                <a:srgbClr val="FFFFFF"/>
              </a:solidFill>
              <a:highlight>
                <a:srgbClr val="1A73E8"/>
              </a:highlight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700">
                <a:solidFill>
                  <a:srgbClr val="FFFFFF"/>
                </a:solidFill>
                <a:highlight>
                  <a:srgbClr val="1A73E8"/>
                </a:highlight>
                <a:latin typeface="Roboto"/>
                <a:ea typeface="Roboto"/>
                <a:cs typeface="Roboto"/>
                <a:sym typeface="Roboto"/>
              </a:rPr>
              <a:t>возможностью </a:t>
            </a:r>
            <a:endParaRPr sz="1700">
              <a:solidFill>
                <a:srgbClr val="FFFFFF"/>
              </a:solidFill>
              <a:highlight>
                <a:srgbClr val="1A73E8"/>
              </a:highlight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700">
                <a:solidFill>
                  <a:srgbClr val="FFFFFF"/>
                </a:solidFill>
                <a:highlight>
                  <a:srgbClr val="1A73E8"/>
                </a:highlight>
                <a:latin typeface="Roboto"/>
                <a:ea typeface="Roboto"/>
                <a:cs typeface="Roboto"/>
                <a:sym typeface="Roboto"/>
              </a:rPr>
              <a:t>подключения ШПД </a:t>
            </a:r>
            <a:endParaRPr sz="1700">
              <a:solidFill>
                <a:srgbClr val="FFFFFF"/>
              </a:solidFill>
              <a:highlight>
                <a:srgbClr val="1A73E8"/>
              </a:highlight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436" name="Google Shape;436;p29"/>
          <p:cNvSpPr txBox="1"/>
          <p:nvPr/>
        </p:nvSpPr>
        <p:spPr>
          <a:xfrm>
            <a:off x="21539553" y="2633650"/>
            <a:ext cx="3561000" cy="72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300" b="1">
                <a:solidFill>
                  <a:srgbClr val="FFFFFF"/>
                </a:solidFill>
                <a:highlight>
                  <a:srgbClr val="1155CC"/>
                </a:highlight>
                <a:latin typeface="Roboto"/>
                <a:ea typeface="Roboto"/>
                <a:cs typeface="Roboto"/>
                <a:sym typeface="Roboto"/>
              </a:rPr>
              <a:t>ПАО «Таттелеком»:</a:t>
            </a:r>
            <a:endParaRPr sz="2800">
              <a:highlight>
                <a:srgbClr val="1155CC"/>
              </a:highlight>
            </a:endParaRPr>
          </a:p>
        </p:txBody>
      </p:sp>
      <p:cxnSp>
        <p:nvCxnSpPr>
          <p:cNvPr id="437" name="Google Shape;437;p29"/>
          <p:cNvCxnSpPr/>
          <p:nvPr/>
        </p:nvCxnSpPr>
        <p:spPr>
          <a:xfrm>
            <a:off x="21453395" y="2925482"/>
            <a:ext cx="0" cy="1746000"/>
          </a:xfrm>
          <a:prstGeom prst="straightConnector1">
            <a:avLst/>
          </a:prstGeom>
          <a:noFill/>
          <a:ln w="9525" cap="flat" cmpd="sng">
            <a:solidFill>
              <a:srgbClr val="999999"/>
            </a:solidFill>
            <a:prstDash val="dash"/>
            <a:round/>
            <a:headEnd type="none" w="med" len="med"/>
            <a:tailEnd type="none" w="med" len="med"/>
          </a:ln>
        </p:spPr>
      </p:cxnSp>
      <p:sp>
        <p:nvSpPr>
          <p:cNvPr id="438" name="Google Shape;438;p29"/>
          <p:cNvSpPr txBox="1"/>
          <p:nvPr/>
        </p:nvSpPr>
        <p:spPr>
          <a:xfrm>
            <a:off x="11846400" y="3818150"/>
            <a:ext cx="2383200" cy="96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600"/>
              <a:buFont typeface="Arial"/>
              <a:buNone/>
            </a:pPr>
            <a:r>
              <a:rPr lang="ru" sz="4200">
                <a:latin typeface="Montserrat SemiBold"/>
                <a:ea typeface="Montserrat SemiBold"/>
                <a:cs typeface="Montserrat SemiBold"/>
                <a:sym typeface="Montserrat SemiBold"/>
              </a:rPr>
              <a:t>162 </a:t>
            </a:r>
            <a:r>
              <a:rPr lang="ru" sz="3400">
                <a:latin typeface="Montserrat SemiBold"/>
                <a:ea typeface="Montserrat SemiBold"/>
                <a:cs typeface="Montserrat SemiBold"/>
                <a:sym typeface="Montserrat SemiBold"/>
              </a:rPr>
              <a:t>тыс.</a:t>
            </a:r>
            <a:endParaRPr sz="2400" i="0" u="none" strike="noStrike" cap="none">
              <a:latin typeface="Montserrat SemiBold"/>
              <a:ea typeface="Montserrat SemiBold"/>
              <a:cs typeface="Montserrat SemiBold"/>
              <a:sym typeface="Montserrat SemiBold"/>
            </a:endParaRPr>
          </a:p>
        </p:txBody>
      </p:sp>
      <p:sp>
        <p:nvSpPr>
          <p:cNvPr id="439" name="Google Shape;439;p29"/>
          <p:cNvSpPr txBox="1"/>
          <p:nvPr/>
        </p:nvSpPr>
        <p:spPr>
          <a:xfrm>
            <a:off x="11918956" y="4368250"/>
            <a:ext cx="1782000" cy="585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400">
                <a:latin typeface="Montserrat"/>
                <a:ea typeface="Montserrat"/>
                <a:cs typeface="Montserrat"/>
                <a:sym typeface="Montserrat"/>
              </a:rPr>
              <a:t>клиентов</a:t>
            </a:r>
            <a:endParaRPr sz="1400">
              <a:latin typeface="Montserrat"/>
              <a:ea typeface="Montserrat"/>
              <a:cs typeface="Montserrat"/>
              <a:sym typeface="Montserrat"/>
            </a:endParaRPr>
          </a:p>
        </p:txBody>
      </p:sp>
      <p:pic>
        <p:nvPicPr>
          <p:cNvPr id="440" name="Google Shape;440;p29"/>
          <p:cNvPicPr preferRelativeResize="0"/>
          <p:nvPr/>
        </p:nvPicPr>
        <p:blipFill>
          <a:blip r:embed="rId12">
            <a:alphaModFix/>
          </a:blip>
          <a:stretch>
            <a:fillRect/>
          </a:stretch>
        </p:blipFill>
        <p:spPr>
          <a:xfrm>
            <a:off x="11126737" y="4010227"/>
            <a:ext cx="739650" cy="739650"/>
          </a:xfrm>
          <a:prstGeom prst="rect">
            <a:avLst/>
          </a:prstGeom>
          <a:noFill/>
          <a:ln>
            <a:noFill/>
          </a:ln>
        </p:spPr>
      </p:pic>
      <p:pic>
        <p:nvPicPr>
          <p:cNvPr id="441" name="Google Shape;441;p29"/>
          <p:cNvPicPr preferRelativeResize="0"/>
          <p:nvPr/>
        </p:nvPicPr>
        <p:blipFill>
          <a:blip r:embed="rId13">
            <a:alphaModFix/>
          </a:blip>
          <a:stretch>
            <a:fillRect/>
          </a:stretch>
        </p:blipFill>
        <p:spPr>
          <a:xfrm>
            <a:off x="22736734" y="8980600"/>
            <a:ext cx="542000" cy="542000"/>
          </a:xfrm>
          <a:prstGeom prst="rect">
            <a:avLst/>
          </a:prstGeom>
          <a:noFill/>
          <a:ln>
            <a:noFill/>
          </a:ln>
        </p:spPr>
      </p:pic>
      <p:sp>
        <p:nvSpPr>
          <p:cNvPr id="442" name="Google Shape;442;p29"/>
          <p:cNvSpPr txBox="1"/>
          <p:nvPr/>
        </p:nvSpPr>
        <p:spPr>
          <a:xfrm>
            <a:off x="23399150" y="8789700"/>
            <a:ext cx="4078200" cy="892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700" b="1">
                <a:highlight>
                  <a:srgbClr val="FFFFFF"/>
                </a:highlight>
                <a:latin typeface="Montserrat"/>
                <a:ea typeface="Montserrat"/>
                <a:cs typeface="Montserrat"/>
                <a:sym typeface="Montserrat"/>
              </a:rPr>
              <a:t>Рост стоимости </a:t>
            </a:r>
            <a:endParaRPr sz="1700" b="1">
              <a:highlight>
                <a:srgbClr val="FFFFFF"/>
              </a:highlight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700" b="1">
                <a:highlight>
                  <a:srgbClr val="FFFFFF"/>
                </a:highlight>
                <a:latin typeface="Montserrat"/>
                <a:ea typeface="Montserrat"/>
                <a:cs typeface="Montserrat"/>
                <a:sym typeface="Montserrat"/>
              </a:rPr>
              <a:t>подключения 1 ДМХ</a:t>
            </a:r>
            <a:r>
              <a:rPr lang="ru" sz="1700" b="1">
                <a:solidFill>
                  <a:srgbClr val="FC4C04"/>
                </a:solidFill>
                <a:highlight>
                  <a:srgbClr val="FFFFFF"/>
                </a:highlight>
                <a:latin typeface="Montserrat"/>
                <a:ea typeface="Montserrat"/>
                <a:cs typeface="Montserrat"/>
                <a:sym typeface="Montserrat"/>
              </a:rPr>
              <a:t> </a:t>
            </a:r>
            <a:endParaRPr sz="1700" b="1">
              <a:highlight>
                <a:srgbClr val="FFFFFF"/>
              </a:highlight>
              <a:latin typeface="Montserrat"/>
              <a:ea typeface="Montserrat"/>
              <a:cs typeface="Montserrat"/>
              <a:sym typeface="Montserrat"/>
            </a:endParaRPr>
          </a:p>
        </p:txBody>
      </p:sp>
      <p:cxnSp>
        <p:nvCxnSpPr>
          <p:cNvPr id="443" name="Google Shape;443;p29"/>
          <p:cNvCxnSpPr/>
          <p:nvPr/>
        </p:nvCxnSpPr>
        <p:spPr>
          <a:xfrm>
            <a:off x="22855334" y="8790100"/>
            <a:ext cx="3902400" cy="0"/>
          </a:xfrm>
          <a:prstGeom prst="straightConnector1">
            <a:avLst/>
          </a:prstGeom>
          <a:noFill/>
          <a:ln w="9525" cap="flat" cmpd="sng">
            <a:solidFill>
              <a:srgbClr val="595959"/>
            </a:solidFill>
            <a:prstDash val="dash"/>
            <a:round/>
            <a:headEnd type="none" w="med" len="med"/>
            <a:tailEnd type="none" w="med" len="med"/>
          </a:ln>
        </p:spPr>
      </p:cxnSp>
      <p:sp>
        <p:nvSpPr>
          <p:cNvPr id="444" name="Google Shape;444;p29"/>
          <p:cNvSpPr/>
          <p:nvPr/>
        </p:nvSpPr>
        <p:spPr>
          <a:xfrm>
            <a:off x="14316649" y="3861650"/>
            <a:ext cx="2477400" cy="1031400"/>
          </a:xfrm>
          <a:prstGeom prst="roundRect">
            <a:avLst>
              <a:gd name="adj" fmla="val 18715"/>
            </a:avLst>
          </a:prstGeom>
          <a:solidFill>
            <a:srgbClr val="B6D7A8"/>
          </a:solidFill>
          <a:ln w="9525" cap="flat" cmpd="sng">
            <a:solidFill>
              <a:srgbClr val="6AA84F"/>
            </a:solidFill>
            <a:prstDash val="dash"/>
            <a:round/>
            <a:headEnd type="none" w="sm" len="sm"/>
            <a:tailEnd type="none" w="sm" len="sm"/>
          </a:ln>
          <a:effectLst>
            <a:outerShdw blurRad="214313" dist="57150" dir="5400000" algn="bl" rotWithShape="0">
              <a:srgbClr val="999999">
                <a:alpha val="51000"/>
              </a:srgbClr>
            </a:outerShdw>
          </a:effectLst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sp>
        <p:nvSpPr>
          <p:cNvPr id="445" name="Google Shape;445;p29"/>
          <p:cNvSpPr/>
          <p:nvPr/>
        </p:nvSpPr>
        <p:spPr>
          <a:xfrm>
            <a:off x="14316649" y="2514000"/>
            <a:ext cx="2477400" cy="1070400"/>
          </a:xfrm>
          <a:prstGeom prst="roundRect">
            <a:avLst>
              <a:gd name="adj" fmla="val 18715"/>
            </a:avLst>
          </a:prstGeom>
          <a:solidFill>
            <a:srgbClr val="B6D7A8"/>
          </a:solidFill>
          <a:ln w="9525" cap="flat" cmpd="sng">
            <a:solidFill>
              <a:srgbClr val="6AA84F"/>
            </a:solidFill>
            <a:prstDash val="dash"/>
            <a:round/>
            <a:headEnd type="none" w="sm" len="sm"/>
            <a:tailEnd type="none" w="sm" len="sm"/>
          </a:ln>
          <a:effectLst>
            <a:outerShdw blurRad="214313" dist="57150" dir="5400000" algn="bl" rotWithShape="0">
              <a:srgbClr val="999999">
                <a:alpha val="51000"/>
              </a:srgbClr>
            </a:outerShdw>
          </a:effectLst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sp>
        <p:nvSpPr>
          <p:cNvPr id="446" name="Google Shape;446;p29"/>
          <p:cNvSpPr txBox="1"/>
          <p:nvPr/>
        </p:nvSpPr>
        <p:spPr>
          <a:xfrm>
            <a:off x="14232765" y="1928350"/>
            <a:ext cx="6000000" cy="646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800" b="1">
                <a:solidFill>
                  <a:srgbClr val="FFFFFF"/>
                </a:solidFill>
                <a:highlight>
                  <a:srgbClr val="6AA84F"/>
                </a:highlight>
                <a:latin typeface="Montserrat"/>
                <a:ea typeface="Montserrat"/>
                <a:cs typeface="Montserrat"/>
                <a:sym typeface="Montserrat"/>
              </a:rPr>
              <a:t>За 6 мес. 2025 г.:</a:t>
            </a:r>
            <a:endParaRPr sz="2000" b="1">
              <a:solidFill>
                <a:srgbClr val="FFFFFF"/>
              </a:solidFill>
              <a:highlight>
                <a:srgbClr val="6AA84F"/>
              </a:highlight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447" name="Google Shape;447;p29"/>
          <p:cNvSpPr txBox="1"/>
          <p:nvPr/>
        </p:nvSpPr>
        <p:spPr>
          <a:xfrm>
            <a:off x="14361702" y="2514000"/>
            <a:ext cx="2544000" cy="96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600"/>
              <a:buFont typeface="Arial"/>
              <a:buNone/>
            </a:pPr>
            <a:r>
              <a:rPr lang="ru" sz="4200">
                <a:latin typeface="Montserrat SemiBold"/>
                <a:ea typeface="Montserrat SemiBold"/>
                <a:cs typeface="Montserrat SemiBold"/>
                <a:sym typeface="Montserrat SemiBold"/>
              </a:rPr>
              <a:t>+37 </a:t>
            </a:r>
            <a:r>
              <a:rPr lang="ru" sz="3400">
                <a:latin typeface="Montserrat SemiBold"/>
                <a:ea typeface="Montserrat SemiBold"/>
                <a:cs typeface="Montserrat SemiBold"/>
                <a:sym typeface="Montserrat SemiBold"/>
              </a:rPr>
              <a:t>тыс.</a:t>
            </a:r>
            <a:endParaRPr sz="2400" i="0" u="none" strike="noStrike" cap="none">
              <a:latin typeface="Montserrat SemiBold"/>
              <a:ea typeface="Montserrat SemiBold"/>
              <a:cs typeface="Montserrat SemiBold"/>
              <a:sym typeface="Montserrat SemiBold"/>
            </a:endParaRPr>
          </a:p>
        </p:txBody>
      </p:sp>
      <p:sp>
        <p:nvSpPr>
          <p:cNvPr id="448" name="Google Shape;448;p29"/>
          <p:cNvSpPr txBox="1"/>
          <p:nvPr/>
        </p:nvSpPr>
        <p:spPr>
          <a:xfrm>
            <a:off x="14386042" y="3071725"/>
            <a:ext cx="3138000" cy="585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400">
                <a:latin typeface="Montserrat"/>
                <a:ea typeface="Montserrat"/>
                <a:cs typeface="Montserrat"/>
                <a:sym typeface="Montserrat"/>
              </a:rPr>
              <a:t>домохозяйств (ДМХ)</a:t>
            </a:r>
            <a:endParaRPr sz="1400"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449" name="Google Shape;449;p29"/>
          <p:cNvSpPr txBox="1"/>
          <p:nvPr/>
        </p:nvSpPr>
        <p:spPr>
          <a:xfrm>
            <a:off x="14367119" y="3818157"/>
            <a:ext cx="2650800" cy="96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600"/>
              <a:buFont typeface="Arial"/>
              <a:buNone/>
            </a:pPr>
            <a:r>
              <a:rPr lang="ru" sz="4200">
                <a:latin typeface="Montserrat SemiBold"/>
                <a:ea typeface="Montserrat SemiBold"/>
                <a:cs typeface="Montserrat SemiBold"/>
                <a:sym typeface="Montserrat SemiBold"/>
              </a:rPr>
              <a:t>+19 </a:t>
            </a:r>
            <a:r>
              <a:rPr lang="ru" sz="3400">
                <a:latin typeface="Montserrat SemiBold"/>
                <a:ea typeface="Montserrat SemiBold"/>
                <a:cs typeface="Montserrat SemiBold"/>
                <a:sym typeface="Montserrat SemiBold"/>
              </a:rPr>
              <a:t>тыс.</a:t>
            </a:r>
            <a:endParaRPr sz="2400" i="0" u="none" strike="noStrike" cap="none">
              <a:latin typeface="Montserrat SemiBold"/>
              <a:ea typeface="Montserrat SemiBold"/>
              <a:cs typeface="Montserrat SemiBold"/>
              <a:sym typeface="Montserrat SemiBold"/>
            </a:endParaRPr>
          </a:p>
        </p:txBody>
      </p:sp>
      <p:sp>
        <p:nvSpPr>
          <p:cNvPr id="450" name="Google Shape;450;p29"/>
          <p:cNvSpPr txBox="1"/>
          <p:nvPr/>
        </p:nvSpPr>
        <p:spPr>
          <a:xfrm>
            <a:off x="14392634" y="4368257"/>
            <a:ext cx="3138000" cy="585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400">
                <a:latin typeface="Montserrat"/>
                <a:ea typeface="Montserrat"/>
                <a:cs typeface="Montserrat"/>
                <a:sym typeface="Montserrat"/>
              </a:rPr>
              <a:t>клиентов</a:t>
            </a:r>
            <a:endParaRPr sz="1400"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451" name="Google Shape;451;p29"/>
          <p:cNvSpPr txBox="1"/>
          <p:nvPr/>
        </p:nvSpPr>
        <p:spPr>
          <a:xfrm>
            <a:off x="25985771" y="8732664"/>
            <a:ext cx="982800" cy="96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3100" b="1">
                <a:solidFill>
                  <a:srgbClr val="FC4C04"/>
                </a:solidFill>
                <a:highlight>
                  <a:srgbClr val="FFFFFF"/>
                </a:highlight>
                <a:latin typeface="Montserrat"/>
                <a:ea typeface="Montserrat"/>
                <a:cs typeface="Montserrat"/>
                <a:sym typeface="Montserrat"/>
              </a:rPr>
              <a:t>х</a:t>
            </a:r>
            <a:r>
              <a:rPr lang="ru" sz="3900" b="1">
                <a:solidFill>
                  <a:srgbClr val="FC4C04"/>
                </a:solidFill>
                <a:highlight>
                  <a:srgbClr val="FFFFFF"/>
                </a:highlight>
                <a:latin typeface="Montserrat"/>
                <a:ea typeface="Montserrat"/>
                <a:cs typeface="Montserrat"/>
                <a:sym typeface="Montserrat"/>
              </a:rPr>
              <a:t>2 </a:t>
            </a:r>
            <a:endParaRPr sz="3400"/>
          </a:p>
        </p:txBody>
      </p:sp>
      <p:pic>
        <p:nvPicPr>
          <p:cNvPr id="452" name="Google Shape;452;p29"/>
          <p:cNvPicPr preferRelativeResize="0"/>
          <p:nvPr/>
        </p:nvPicPr>
        <p:blipFill rotWithShape="1">
          <a:blip r:embed="rId14">
            <a:alphaModFix amt="7000"/>
          </a:blip>
          <a:srcRect l="10785" t="17770" r="69702" b="25089"/>
          <a:stretch/>
        </p:blipFill>
        <p:spPr>
          <a:xfrm>
            <a:off x="849600" y="361612"/>
            <a:ext cx="3329300" cy="3952764"/>
          </a:xfrm>
          <a:prstGeom prst="rect">
            <a:avLst/>
          </a:prstGeom>
          <a:noFill/>
          <a:ln>
            <a:noFill/>
          </a:ln>
        </p:spPr>
      </p:pic>
      <p:pic>
        <p:nvPicPr>
          <p:cNvPr id="453" name="Google Shape;453;p29"/>
          <p:cNvPicPr preferRelativeResize="0"/>
          <p:nvPr/>
        </p:nvPicPr>
        <p:blipFill>
          <a:blip r:embed="rId14">
            <a:alphaModFix/>
          </a:blip>
          <a:stretch>
            <a:fillRect/>
          </a:stretch>
        </p:blipFill>
        <p:spPr>
          <a:xfrm>
            <a:off x="31903603" y="511454"/>
            <a:ext cx="3541199" cy="143573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8" name="Google Shape;458;p30"/>
          <p:cNvPicPr preferRelativeResize="0"/>
          <p:nvPr/>
        </p:nvPicPr>
        <p:blipFill rotWithShape="1">
          <a:blip r:embed="rId3">
            <a:alphaModFix/>
          </a:blip>
          <a:srcRect l="26912" t="7132" r="17494" b="15593"/>
          <a:stretch/>
        </p:blipFill>
        <p:spPr>
          <a:xfrm>
            <a:off x="7100" y="-122375"/>
            <a:ext cx="11324677" cy="10491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459" name="Google Shape;459;p30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0851907" y="-122371"/>
            <a:ext cx="13640702" cy="10491026"/>
          </a:xfrm>
          <a:prstGeom prst="rect">
            <a:avLst/>
          </a:prstGeom>
          <a:noFill/>
          <a:ln>
            <a:noFill/>
          </a:ln>
        </p:spPr>
      </p:pic>
      <p:pic>
        <p:nvPicPr>
          <p:cNvPr id="460" name="Google Shape;460;p30" title="IMG_7624 +.jpg"/>
          <p:cNvPicPr preferRelativeResize="0"/>
          <p:nvPr/>
        </p:nvPicPr>
        <p:blipFill rotWithShape="1">
          <a:blip r:embed="rId5">
            <a:alphaModFix/>
          </a:blip>
          <a:srcRect l="-1870" r="17253" b="11590"/>
          <a:stretch/>
        </p:blipFill>
        <p:spPr>
          <a:xfrm>
            <a:off x="21803775" y="0"/>
            <a:ext cx="14771077" cy="10286998"/>
          </a:xfrm>
          <a:prstGeom prst="rect">
            <a:avLst/>
          </a:prstGeom>
          <a:noFill/>
          <a:ln>
            <a:noFill/>
          </a:ln>
        </p:spPr>
      </p:pic>
      <p:pic>
        <p:nvPicPr>
          <p:cNvPr id="461" name="Google Shape;461;p30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4665925" y="0"/>
            <a:ext cx="12051926" cy="10287000"/>
          </a:xfrm>
          <a:prstGeom prst="rect">
            <a:avLst/>
          </a:prstGeom>
          <a:noFill/>
          <a:ln>
            <a:noFill/>
          </a:ln>
        </p:spPr>
      </p:pic>
      <p:sp>
        <p:nvSpPr>
          <p:cNvPr id="462" name="Google Shape;462;p30"/>
          <p:cNvSpPr txBox="1"/>
          <p:nvPr/>
        </p:nvSpPr>
        <p:spPr>
          <a:xfrm>
            <a:off x="12084409" y="654123"/>
            <a:ext cx="9418200" cy="923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Arial"/>
              <a:buNone/>
            </a:pPr>
            <a:r>
              <a:rPr lang="ru" sz="3600" b="1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IP-домофония</a:t>
            </a:r>
            <a:endParaRPr sz="3600" b="1">
              <a:solidFill>
                <a:srgbClr val="000000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Arial"/>
              <a:buNone/>
            </a:pPr>
            <a:r>
              <a:rPr lang="ru" sz="24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Комплексное инженерное решение компании</a:t>
            </a:r>
            <a:endParaRPr sz="2400">
              <a:solidFill>
                <a:srgbClr val="000000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463" name="Google Shape;463;p30"/>
          <p:cNvSpPr/>
          <p:nvPr/>
        </p:nvSpPr>
        <p:spPr>
          <a:xfrm>
            <a:off x="12072950" y="2487700"/>
            <a:ext cx="9418200" cy="1294200"/>
          </a:xfrm>
          <a:prstGeom prst="roundRect">
            <a:avLst>
              <a:gd name="adj" fmla="val 14785"/>
            </a:avLst>
          </a:prstGeom>
          <a:solidFill>
            <a:srgbClr val="FFFFFF"/>
          </a:solidFill>
          <a:ln w="9525" cap="flat" cmpd="sng">
            <a:solidFill>
              <a:srgbClr val="D9D9D9"/>
            </a:solidFill>
            <a:prstDash val="solid"/>
            <a:round/>
            <a:headEnd type="none" w="sm" len="sm"/>
            <a:tailEnd type="none" w="sm" len="sm"/>
          </a:ln>
          <a:effectLst>
            <a:outerShdw blurRad="214313" dist="57150" dir="5400000" algn="bl" rotWithShape="0">
              <a:srgbClr val="999999">
                <a:alpha val="51000"/>
              </a:srgbClr>
            </a:outerShdw>
          </a:effectLst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pic>
        <p:nvPicPr>
          <p:cNvPr id="464" name="Google Shape;464;p30"/>
          <p:cNvPicPr preferRelativeResize="0"/>
          <p:nvPr/>
        </p:nvPicPr>
        <p:blipFill rotWithShape="1">
          <a:blip r:embed="rId6">
            <a:alphaModFix amt="44000"/>
          </a:blip>
          <a:srcRect r="46001" b="66063"/>
          <a:stretch/>
        </p:blipFill>
        <p:spPr>
          <a:xfrm>
            <a:off x="14534400" y="3001943"/>
            <a:ext cx="1034769" cy="779000"/>
          </a:xfrm>
          <a:prstGeom prst="rect">
            <a:avLst/>
          </a:prstGeom>
          <a:noFill/>
          <a:ln>
            <a:noFill/>
          </a:ln>
        </p:spPr>
      </p:pic>
      <p:sp>
        <p:nvSpPr>
          <p:cNvPr id="465" name="Google Shape;465;p30"/>
          <p:cNvSpPr/>
          <p:nvPr/>
        </p:nvSpPr>
        <p:spPr>
          <a:xfrm>
            <a:off x="12072950" y="4007000"/>
            <a:ext cx="12463200" cy="5835600"/>
          </a:xfrm>
          <a:prstGeom prst="roundRect">
            <a:avLst>
              <a:gd name="adj" fmla="val 4438"/>
            </a:avLst>
          </a:prstGeom>
          <a:solidFill>
            <a:srgbClr val="FFFFFF"/>
          </a:solidFill>
          <a:ln w="9525" cap="flat" cmpd="sng">
            <a:solidFill>
              <a:srgbClr val="D9D9D9"/>
            </a:solidFill>
            <a:prstDash val="solid"/>
            <a:round/>
            <a:headEnd type="none" w="sm" len="sm"/>
            <a:tailEnd type="none" w="sm" len="sm"/>
          </a:ln>
          <a:effectLst>
            <a:outerShdw blurRad="214313" dist="57150" dir="5400000" algn="bl" rotWithShape="0">
              <a:srgbClr val="999999">
                <a:alpha val="51000"/>
              </a:srgbClr>
            </a:outerShdw>
          </a:effectLst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pic>
        <p:nvPicPr>
          <p:cNvPr id="466" name="Google Shape;466;p30"/>
          <p:cNvPicPr preferRelativeResize="0"/>
          <p:nvPr/>
        </p:nvPicPr>
        <p:blipFill>
          <a:blip r:embed="rId7">
            <a:alphaModFix amt="16000"/>
          </a:blip>
          <a:stretch>
            <a:fillRect/>
          </a:stretch>
        </p:blipFill>
        <p:spPr>
          <a:xfrm>
            <a:off x="12080450" y="5049150"/>
            <a:ext cx="11807997" cy="3655351"/>
          </a:xfrm>
          <a:prstGeom prst="rect">
            <a:avLst/>
          </a:prstGeom>
          <a:noFill/>
          <a:ln>
            <a:noFill/>
          </a:ln>
        </p:spPr>
      </p:pic>
      <p:pic>
        <p:nvPicPr>
          <p:cNvPr id="467" name="Google Shape;467;p30" title="Chart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12431950" y="5350494"/>
            <a:ext cx="10955400" cy="3451399"/>
          </a:xfrm>
          <a:prstGeom prst="rect">
            <a:avLst/>
          </a:prstGeom>
          <a:noFill/>
          <a:ln>
            <a:noFill/>
          </a:ln>
        </p:spPr>
      </p:pic>
      <p:pic>
        <p:nvPicPr>
          <p:cNvPr id="468" name="Google Shape;468;p30" title="Получено очков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12554664" y="4570301"/>
            <a:ext cx="10678836" cy="4965659"/>
          </a:xfrm>
          <a:prstGeom prst="rect">
            <a:avLst/>
          </a:prstGeom>
          <a:noFill/>
          <a:ln>
            <a:noFill/>
          </a:ln>
        </p:spPr>
      </p:pic>
      <p:sp>
        <p:nvSpPr>
          <p:cNvPr id="469" name="Google Shape;469;p30"/>
          <p:cNvSpPr txBox="1"/>
          <p:nvPr/>
        </p:nvSpPr>
        <p:spPr>
          <a:xfrm>
            <a:off x="12391256" y="4128500"/>
            <a:ext cx="7093800" cy="72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Arial"/>
              <a:buNone/>
            </a:pPr>
            <a:r>
              <a:rPr lang="ru" sz="2300" b="1">
                <a:solidFill>
                  <a:srgbClr val="FFFFFF"/>
                </a:solidFill>
                <a:highlight>
                  <a:srgbClr val="3C78D8"/>
                </a:highlight>
                <a:latin typeface="Roboto"/>
                <a:ea typeface="Roboto"/>
                <a:cs typeface="Roboto"/>
                <a:sym typeface="Roboto"/>
              </a:rPr>
              <a:t>Рейтинг городов по охвату IP-домофонией:</a:t>
            </a:r>
            <a:endParaRPr sz="1900"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470" name="Google Shape;470;p30"/>
          <p:cNvSpPr/>
          <p:nvPr/>
        </p:nvSpPr>
        <p:spPr>
          <a:xfrm>
            <a:off x="21048082" y="4410837"/>
            <a:ext cx="121800" cy="121800"/>
          </a:xfrm>
          <a:prstGeom prst="ellipse">
            <a:avLst/>
          </a:prstGeom>
          <a:solidFill>
            <a:srgbClr val="0F45A8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sp>
        <p:nvSpPr>
          <p:cNvPr id="471" name="Google Shape;471;p30"/>
          <p:cNvSpPr/>
          <p:nvPr/>
        </p:nvSpPr>
        <p:spPr>
          <a:xfrm>
            <a:off x="21036682" y="4639837"/>
            <a:ext cx="144600" cy="144600"/>
          </a:xfrm>
          <a:prstGeom prst="rect">
            <a:avLst/>
          </a:prstGeom>
          <a:solidFill>
            <a:srgbClr val="CFE2F3"/>
          </a:solidFill>
          <a:ln>
            <a:noFill/>
          </a:ln>
          <a:effectLst>
            <a:outerShdw blurRad="214313" dist="57150" dir="5400000" algn="bl" rotWithShape="0">
              <a:srgbClr val="999999">
                <a:alpha val="51000"/>
              </a:srgbClr>
            </a:outerShdw>
          </a:effectLst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sp>
        <p:nvSpPr>
          <p:cNvPr id="472" name="Google Shape;472;p30"/>
          <p:cNvSpPr/>
          <p:nvPr/>
        </p:nvSpPr>
        <p:spPr>
          <a:xfrm>
            <a:off x="21036682" y="4891637"/>
            <a:ext cx="144600" cy="144600"/>
          </a:xfrm>
          <a:prstGeom prst="rect">
            <a:avLst/>
          </a:prstGeom>
          <a:solidFill>
            <a:srgbClr val="FC4C04"/>
          </a:solidFill>
          <a:ln>
            <a:noFill/>
          </a:ln>
          <a:effectLst>
            <a:outerShdw blurRad="214313" dist="57150" dir="5400000" algn="bl" rotWithShape="0">
              <a:srgbClr val="999999">
                <a:alpha val="51000"/>
              </a:srgbClr>
            </a:outerShdw>
          </a:effectLst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sp>
        <p:nvSpPr>
          <p:cNvPr id="473" name="Google Shape;473;p30"/>
          <p:cNvSpPr txBox="1"/>
          <p:nvPr/>
        </p:nvSpPr>
        <p:spPr>
          <a:xfrm>
            <a:off x="21246754" y="4768544"/>
            <a:ext cx="2853000" cy="384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37150" tIns="68550" rIns="137150" bIns="6855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600">
                <a:latin typeface="Roboto"/>
                <a:ea typeface="Roboto"/>
                <a:cs typeface="Roboto"/>
                <a:sym typeface="Roboto"/>
              </a:rPr>
              <a:t>кол-во </a:t>
            </a:r>
            <a:r>
              <a:rPr lang="ru" sz="16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уст</a:t>
            </a:r>
            <a:r>
              <a:rPr lang="ru" sz="1600">
                <a:latin typeface="Roboto"/>
                <a:ea typeface="Roboto"/>
                <a:cs typeface="Roboto"/>
                <a:sym typeface="Roboto"/>
              </a:rPr>
              <a:t>.</a:t>
            </a:r>
            <a:r>
              <a:rPr lang="ru" sz="16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 панелей</a:t>
            </a:r>
            <a:endParaRPr sz="1600">
              <a:solidFill>
                <a:srgbClr val="000000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474" name="Google Shape;474;p30"/>
          <p:cNvSpPr txBox="1"/>
          <p:nvPr/>
        </p:nvSpPr>
        <p:spPr>
          <a:xfrm>
            <a:off x="21245873" y="4508947"/>
            <a:ext cx="1902000" cy="384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37150" tIns="68550" rIns="137150" bIns="6855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6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остаток рынка</a:t>
            </a:r>
            <a:endParaRPr sz="1600">
              <a:solidFill>
                <a:srgbClr val="000000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475" name="Google Shape;475;p30"/>
          <p:cNvSpPr txBox="1"/>
          <p:nvPr/>
        </p:nvSpPr>
        <p:spPr>
          <a:xfrm>
            <a:off x="21248080" y="4262927"/>
            <a:ext cx="1744800" cy="384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37150" tIns="68550" rIns="137150" bIns="6855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6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охват рынка</a:t>
            </a:r>
            <a:endParaRPr sz="1600">
              <a:solidFill>
                <a:srgbClr val="000000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476" name="Google Shape;476;p30"/>
          <p:cNvPicPr preferRelativeResize="0"/>
          <p:nvPr/>
        </p:nvPicPr>
        <p:blipFill rotWithShape="1">
          <a:blip r:embed="rId10">
            <a:alphaModFix amt="56000"/>
          </a:blip>
          <a:srcRect b="45989"/>
          <a:stretch/>
        </p:blipFill>
        <p:spPr>
          <a:xfrm>
            <a:off x="16084730" y="2599264"/>
            <a:ext cx="2852999" cy="1182563"/>
          </a:xfrm>
          <a:prstGeom prst="rect">
            <a:avLst/>
          </a:prstGeom>
          <a:noFill/>
          <a:ln>
            <a:noFill/>
          </a:ln>
        </p:spPr>
      </p:pic>
      <p:sp>
        <p:nvSpPr>
          <p:cNvPr id="477" name="Google Shape;477;p30"/>
          <p:cNvSpPr txBox="1"/>
          <p:nvPr/>
        </p:nvSpPr>
        <p:spPr>
          <a:xfrm>
            <a:off x="12462544" y="2451207"/>
            <a:ext cx="4120200" cy="109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4700" b="1">
                <a:solidFill>
                  <a:srgbClr val="3C78D8"/>
                </a:solidFill>
                <a:latin typeface="Montserrat"/>
                <a:ea typeface="Montserrat"/>
                <a:cs typeface="Montserrat"/>
                <a:sym typeface="Montserrat"/>
              </a:rPr>
              <a:t>16,7 </a:t>
            </a:r>
            <a:r>
              <a:rPr lang="ru" sz="4300" b="1">
                <a:solidFill>
                  <a:srgbClr val="3C78D8"/>
                </a:solidFill>
                <a:latin typeface="Montserrat"/>
                <a:ea typeface="Montserrat"/>
                <a:cs typeface="Montserrat"/>
                <a:sym typeface="Montserrat"/>
              </a:rPr>
              <a:t>тыс.</a:t>
            </a:r>
            <a:endParaRPr sz="2000">
              <a:solidFill>
                <a:srgbClr val="3C78D8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478" name="Google Shape;478;p30"/>
          <p:cNvSpPr txBox="1"/>
          <p:nvPr/>
        </p:nvSpPr>
        <p:spPr>
          <a:xfrm>
            <a:off x="13004001" y="3154343"/>
            <a:ext cx="2544000" cy="72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2300" b="1">
                <a:latin typeface="Roboto"/>
                <a:ea typeface="Roboto"/>
                <a:cs typeface="Roboto"/>
                <a:sym typeface="Roboto"/>
              </a:rPr>
              <a:t>панелей в сети</a:t>
            </a:r>
            <a:endParaRPr sz="2300" b="1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479" name="Google Shape;479;p30"/>
          <p:cNvSpPr txBox="1"/>
          <p:nvPr/>
        </p:nvSpPr>
        <p:spPr>
          <a:xfrm>
            <a:off x="11917430" y="1851500"/>
            <a:ext cx="6595800" cy="754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2500" b="1">
                <a:solidFill>
                  <a:srgbClr val="FFFFFF"/>
                </a:solidFill>
                <a:highlight>
                  <a:srgbClr val="FC4C04"/>
                </a:highlight>
                <a:latin typeface="Roboto"/>
                <a:ea typeface="Roboto"/>
                <a:cs typeface="Roboto"/>
                <a:sym typeface="Roboto"/>
              </a:rPr>
              <a:t>Охват на июль 2025 г.:</a:t>
            </a:r>
            <a:endParaRPr sz="2500" b="1">
              <a:solidFill>
                <a:srgbClr val="FFFFFF"/>
              </a:solidFill>
              <a:highlight>
                <a:srgbClr val="FC4C04"/>
              </a:highlight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480" name="Google Shape;480;p30"/>
          <p:cNvSpPr txBox="1"/>
          <p:nvPr/>
        </p:nvSpPr>
        <p:spPr>
          <a:xfrm>
            <a:off x="16400701" y="3130850"/>
            <a:ext cx="2203800" cy="72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2300" b="1">
                <a:latin typeface="Roboto"/>
                <a:ea typeface="Roboto"/>
                <a:cs typeface="Roboto"/>
                <a:sym typeface="Roboto"/>
              </a:rPr>
              <a:t>охват ДМХ</a:t>
            </a:r>
            <a:endParaRPr sz="2300" b="1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481" name="Google Shape;481;p30"/>
          <p:cNvSpPr txBox="1"/>
          <p:nvPr/>
        </p:nvSpPr>
        <p:spPr>
          <a:xfrm>
            <a:off x="18946482" y="2451207"/>
            <a:ext cx="4120200" cy="109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4700" b="1">
                <a:solidFill>
                  <a:srgbClr val="3C78D8"/>
                </a:solidFill>
                <a:latin typeface="Montserrat"/>
                <a:ea typeface="Montserrat"/>
                <a:cs typeface="Montserrat"/>
                <a:sym typeface="Montserrat"/>
              </a:rPr>
              <a:t>3 </a:t>
            </a:r>
            <a:r>
              <a:rPr lang="ru" sz="4300" b="1">
                <a:solidFill>
                  <a:srgbClr val="3C78D8"/>
                </a:solidFill>
                <a:latin typeface="Montserrat"/>
                <a:ea typeface="Montserrat"/>
                <a:cs typeface="Montserrat"/>
                <a:sym typeface="Montserrat"/>
              </a:rPr>
              <a:t>тыс.</a:t>
            </a:r>
            <a:r>
              <a:rPr lang="ru" sz="2500" b="1">
                <a:solidFill>
                  <a:srgbClr val="3C78D8"/>
                </a:solidFill>
                <a:latin typeface="Montserrat"/>
                <a:ea typeface="Montserrat"/>
                <a:cs typeface="Montserrat"/>
                <a:sym typeface="Montserrat"/>
              </a:rPr>
              <a:t>+</a:t>
            </a:r>
            <a:endParaRPr sz="200">
              <a:solidFill>
                <a:srgbClr val="3C78D8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482" name="Google Shape;482;p30"/>
          <p:cNvSpPr txBox="1"/>
          <p:nvPr/>
        </p:nvSpPr>
        <p:spPr>
          <a:xfrm>
            <a:off x="18976034" y="3119516"/>
            <a:ext cx="2307600" cy="72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2300" b="1">
                <a:latin typeface="Roboto"/>
                <a:ea typeface="Roboto"/>
                <a:cs typeface="Roboto"/>
                <a:sym typeface="Roboto"/>
              </a:rPr>
              <a:t>охват МКД</a:t>
            </a:r>
            <a:endParaRPr sz="2300" b="1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483" name="Google Shape;483;p30"/>
          <p:cNvSpPr txBox="1"/>
          <p:nvPr/>
        </p:nvSpPr>
        <p:spPr>
          <a:xfrm>
            <a:off x="16007294" y="2451207"/>
            <a:ext cx="4120200" cy="109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4700" b="1">
                <a:solidFill>
                  <a:srgbClr val="3C78D8"/>
                </a:solidFill>
                <a:latin typeface="Montserrat"/>
                <a:ea typeface="Montserrat"/>
                <a:cs typeface="Montserrat"/>
                <a:sym typeface="Montserrat"/>
              </a:rPr>
              <a:t>421</a:t>
            </a:r>
            <a:r>
              <a:rPr lang="ru" sz="2900" b="1">
                <a:solidFill>
                  <a:srgbClr val="3C78D8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ru" sz="200" b="1">
                <a:solidFill>
                  <a:srgbClr val="3C78D8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ru" sz="4100" b="1">
                <a:solidFill>
                  <a:srgbClr val="3C78D8"/>
                </a:solidFill>
                <a:latin typeface="Montserrat"/>
                <a:ea typeface="Montserrat"/>
                <a:cs typeface="Montserrat"/>
                <a:sym typeface="Montserrat"/>
              </a:rPr>
              <a:t>тыс.</a:t>
            </a:r>
            <a:endParaRPr sz="1800">
              <a:solidFill>
                <a:srgbClr val="3C78D8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484" name="Google Shape;484;p30"/>
          <p:cNvSpPr/>
          <p:nvPr/>
        </p:nvSpPr>
        <p:spPr>
          <a:xfrm>
            <a:off x="21686000" y="2487700"/>
            <a:ext cx="3381000" cy="1294200"/>
          </a:xfrm>
          <a:prstGeom prst="roundRect">
            <a:avLst>
              <a:gd name="adj" fmla="val 14785"/>
            </a:avLst>
          </a:prstGeom>
          <a:solidFill>
            <a:srgbClr val="FFFFFF"/>
          </a:solidFill>
          <a:ln w="9525" cap="flat" cmpd="sng">
            <a:solidFill>
              <a:srgbClr val="D9D9D9"/>
            </a:solidFill>
            <a:prstDash val="solid"/>
            <a:round/>
            <a:headEnd type="none" w="sm" len="sm"/>
            <a:tailEnd type="none" w="sm" len="sm"/>
          </a:ln>
          <a:effectLst>
            <a:outerShdw blurRad="214313" dist="57150" dir="5400000" algn="bl" rotWithShape="0">
              <a:srgbClr val="999999">
                <a:alpha val="51000"/>
              </a:srgbClr>
            </a:outerShdw>
          </a:effectLst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sp>
        <p:nvSpPr>
          <p:cNvPr id="485" name="Google Shape;485;p30"/>
          <p:cNvSpPr txBox="1"/>
          <p:nvPr/>
        </p:nvSpPr>
        <p:spPr>
          <a:xfrm>
            <a:off x="21530387" y="1839743"/>
            <a:ext cx="6595800" cy="754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2500" b="1">
                <a:solidFill>
                  <a:srgbClr val="FFFFFF"/>
                </a:solidFill>
                <a:highlight>
                  <a:srgbClr val="FC4C04"/>
                </a:highlight>
                <a:latin typeface="Roboto"/>
                <a:ea typeface="Roboto"/>
                <a:cs typeface="Roboto"/>
                <a:sym typeface="Roboto"/>
              </a:rPr>
              <a:t>за 6 мес. 2025 г.:</a:t>
            </a:r>
            <a:endParaRPr sz="2500" b="1">
              <a:solidFill>
                <a:srgbClr val="FFFFFF"/>
              </a:solidFill>
              <a:highlight>
                <a:srgbClr val="FC4C04"/>
              </a:highlight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486" name="Google Shape;486;p30"/>
          <p:cNvPicPr preferRelativeResize="0"/>
          <p:nvPr/>
        </p:nvPicPr>
        <p:blipFill rotWithShape="1">
          <a:blip r:embed="rId6">
            <a:alphaModFix amt="44000"/>
          </a:blip>
          <a:srcRect r="46001" b="66063"/>
          <a:stretch/>
        </p:blipFill>
        <p:spPr>
          <a:xfrm>
            <a:off x="23877826" y="3001943"/>
            <a:ext cx="1034769" cy="779000"/>
          </a:xfrm>
          <a:prstGeom prst="rect">
            <a:avLst/>
          </a:prstGeom>
          <a:noFill/>
          <a:ln>
            <a:noFill/>
          </a:ln>
        </p:spPr>
      </p:pic>
      <p:sp>
        <p:nvSpPr>
          <p:cNvPr id="487" name="Google Shape;487;p30"/>
          <p:cNvSpPr txBox="1"/>
          <p:nvPr/>
        </p:nvSpPr>
        <p:spPr>
          <a:xfrm>
            <a:off x="21876509" y="2451207"/>
            <a:ext cx="4120200" cy="109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4700" b="1">
                <a:solidFill>
                  <a:srgbClr val="3C78D8"/>
                </a:solidFill>
                <a:latin typeface="Montserrat"/>
                <a:ea typeface="Montserrat"/>
                <a:cs typeface="Montserrat"/>
                <a:sym typeface="Montserrat"/>
              </a:rPr>
              <a:t>1 115</a:t>
            </a:r>
            <a:endParaRPr sz="2000">
              <a:solidFill>
                <a:srgbClr val="3C78D8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488" name="Google Shape;488;p30"/>
          <p:cNvSpPr txBox="1"/>
          <p:nvPr/>
        </p:nvSpPr>
        <p:spPr>
          <a:xfrm>
            <a:off x="21876058" y="3098421"/>
            <a:ext cx="2987400" cy="72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2300" b="1">
                <a:latin typeface="Roboto"/>
                <a:ea typeface="Roboto"/>
                <a:cs typeface="Roboto"/>
                <a:sym typeface="Roboto"/>
              </a:rPr>
              <a:t>новых панелей </a:t>
            </a:r>
            <a:endParaRPr sz="2300" b="1"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489" name="Google Shape;489;p30"/>
          <p:cNvPicPr preferRelativeResize="0"/>
          <p:nvPr/>
        </p:nvPicPr>
        <p:blipFill rotWithShape="1">
          <a:blip r:embed="rId11">
            <a:alphaModFix amt="7000"/>
          </a:blip>
          <a:srcRect l="10785" t="17770" r="69702" b="25089"/>
          <a:stretch/>
        </p:blipFill>
        <p:spPr>
          <a:xfrm>
            <a:off x="849600" y="361612"/>
            <a:ext cx="3329300" cy="3952764"/>
          </a:xfrm>
          <a:prstGeom prst="rect">
            <a:avLst/>
          </a:prstGeom>
          <a:noFill/>
          <a:ln>
            <a:noFill/>
          </a:ln>
        </p:spPr>
      </p:pic>
      <p:pic>
        <p:nvPicPr>
          <p:cNvPr id="490" name="Google Shape;490;p30"/>
          <p:cNvPicPr preferRelativeResize="0"/>
          <p:nvPr/>
        </p:nvPicPr>
        <p:blipFill>
          <a:blip r:embed="rId11">
            <a:alphaModFix/>
          </a:blip>
          <a:stretch>
            <a:fillRect/>
          </a:stretch>
        </p:blipFill>
        <p:spPr>
          <a:xfrm>
            <a:off x="31903603" y="511454"/>
            <a:ext cx="3541199" cy="143573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dk1"/>
        </a:solidFill>
        <a:effectLst/>
      </p:bgPr>
    </p:bg>
    <p:spTree>
      <p:nvGrpSpPr>
        <p:cNvPr id="1" name="Shape 4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5" name="Google Shape;495;p31" title="20db923e23d2aa43c1dcea6673fed82c.gif"/>
          <p:cNvPicPr preferRelativeResize="0"/>
          <p:nvPr/>
        </p:nvPicPr>
        <p:blipFill rotWithShape="1">
          <a:blip r:embed="rId3">
            <a:alphaModFix amt="37000"/>
          </a:blip>
          <a:srcRect t="17177"/>
          <a:stretch/>
        </p:blipFill>
        <p:spPr>
          <a:xfrm rot="-5400000">
            <a:off x="23790012" y="-2442762"/>
            <a:ext cx="10343225" cy="15228749"/>
          </a:xfrm>
          <a:prstGeom prst="rect">
            <a:avLst/>
          </a:prstGeom>
          <a:noFill/>
          <a:ln>
            <a:noFill/>
          </a:ln>
        </p:spPr>
      </p:pic>
      <p:pic>
        <p:nvPicPr>
          <p:cNvPr id="496" name="Google Shape;496;p31" title="20db923e23d2aa43c1dcea6673fed82c.gif"/>
          <p:cNvPicPr preferRelativeResize="0"/>
          <p:nvPr/>
        </p:nvPicPr>
        <p:blipFill rotWithShape="1">
          <a:blip r:embed="rId3">
            <a:alphaModFix amt="37000"/>
          </a:blip>
          <a:srcRect t="17177"/>
          <a:stretch/>
        </p:blipFill>
        <p:spPr>
          <a:xfrm rot="-5400000">
            <a:off x="2381637" y="-2442762"/>
            <a:ext cx="10343225" cy="15228749"/>
          </a:xfrm>
          <a:prstGeom prst="rect">
            <a:avLst/>
          </a:prstGeom>
          <a:noFill/>
          <a:ln>
            <a:noFill/>
          </a:ln>
        </p:spPr>
      </p:pic>
      <p:pic>
        <p:nvPicPr>
          <p:cNvPr id="497" name="Google Shape;497;p31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1903603" y="511454"/>
            <a:ext cx="3541199" cy="1435733"/>
          </a:xfrm>
          <a:prstGeom prst="rect">
            <a:avLst/>
          </a:prstGeom>
          <a:noFill/>
          <a:ln>
            <a:noFill/>
          </a:ln>
        </p:spPr>
      </p:pic>
      <p:pic>
        <p:nvPicPr>
          <p:cNvPr id="498" name="Google Shape;498;p31"/>
          <p:cNvPicPr preferRelativeResize="0"/>
          <p:nvPr/>
        </p:nvPicPr>
        <p:blipFill rotWithShape="1">
          <a:blip r:embed="rId4">
            <a:alphaModFix amt="7000"/>
          </a:blip>
          <a:srcRect l="10785" t="17770" r="69702" b="25089"/>
          <a:stretch/>
        </p:blipFill>
        <p:spPr>
          <a:xfrm>
            <a:off x="849600" y="361612"/>
            <a:ext cx="3329300" cy="3952764"/>
          </a:xfrm>
          <a:prstGeom prst="rect">
            <a:avLst/>
          </a:prstGeom>
          <a:noFill/>
          <a:ln>
            <a:noFill/>
          </a:ln>
        </p:spPr>
      </p:pic>
      <p:pic>
        <p:nvPicPr>
          <p:cNvPr id="499" name="Google Shape;499;p31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7251750" y="-31625"/>
            <a:ext cx="21196924" cy="10371624"/>
          </a:xfrm>
          <a:prstGeom prst="rect">
            <a:avLst/>
          </a:prstGeom>
          <a:noFill/>
          <a:ln>
            <a:noFill/>
          </a:ln>
        </p:spPr>
      </p:pic>
      <p:sp>
        <p:nvSpPr>
          <p:cNvPr id="500" name="Google Shape;500;p31"/>
          <p:cNvSpPr/>
          <p:nvPr/>
        </p:nvSpPr>
        <p:spPr>
          <a:xfrm>
            <a:off x="20391900" y="7204350"/>
            <a:ext cx="5546400" cy="2442600"/>
          </a:xfrm>
          <a:prstGeom prst="roundRect">
            <a:avLst>
              <a:gd name="adj" fmla="val 8378"/>
            </a:avLst>
          </a:prstGeom>
          <a:noFill/>
          <a:ln w="9525" cap="flat" cmpd="sng">
            <a:solidFill>
              <a:srgbClr val="595959"/>
            </a:solidFill>
            <a:prstDash val="dash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sp>
        <p:nvSpPr>
          <p:cNvPr id="501" name="Google Shape;501;p31"/>
          <p:cNvSpPr txBox="1"/>
          <p:nvPr/>
        </p:nvSpPr>
        <p:spPr>
          <a:xfrm>
            <a:off x="9092701" y="359050"/>
            <a:ext cx="13988400" cy="1000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800" tIns="243800" rIns="243800" bIns="24380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500"/>
              <a:buFont typeface="Arial"/>
              <a:buNone/>
            </a:pPr>
            <a:r>
              <a:rPr lang="ru" sz="3300" b="1">
                <a:latin typeface="Roboto"/>
                <a:ea typeface="Roboto"/>
                <a:cs typeface="Roboto"/>
                <a:sym typeface="Roboto"/>
              </a:rPr>
              <a:t>Система централизованного открытия дверей подъездов МКД </a:t>
            </a:r>
            <a:endParaRPr sz="2300"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502" name="Google Shape;502;p31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23653381" y="487833"/>
            <a:ext cx="2543802" cy="1031351"/>
          </a:xfrm>
          <a:prstGeom prst="rect">
            <a:avLst/>
          </a:prstGeom>
          <a:noFill/>
          <a:ln>
            <a:noFill/>
          </a:ln>
        </p:spPr>
      </p:pic>
      <p:sp>
        <p:nvSpPr>
          <p:cNvPr id="503" name="Google Shape;503;p31"/>
          <p:cNvSpPr txBox="1"/>
          <p:nvPr/>
        </p:nvSpPr>
        <p:spPr>
          <a:xfrm>
            <a:off x="9156584" y="914400"/>
            <a:ext cx="6000000" cy="72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3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посредством IP-домофонов</a:t>
            </a:r>
            <a:endParaRPr sz="2800"/>
          </a:p>
        </p:txBody>
      </p:sp>
      <p:sp>
        <p:nvSpPr>
          <p:cNvPr id="504" name="Google Shape;504;p31"/>
          <p:cNvSpPr/>
          <p:nvPr/>
        </p:nvSpPr>
        <p:spPr>
          <a:xfrm>
            <a:off x="9362850" y="1969516"/>
            <a:ext cx="2881800" cy="813000"/>
          </a:xfrm>
          <a:prstGeom prst="roundRect">
            <a:avLst>
              <a:gd name="adj" fmla="val 16667"/>
            </a:avLst>
          </a:prstGeom>
          <a:solidFill>
            <a:srgbClr val="4285F4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000" b="1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505" name="Google Shape;505;p31"/>
          <p:cNvSpPr/>
          <p:nvPr/>
        </p:nvSpPr>
        <p:spPr>
          <a:xfrm>
            <a:off x="15964450" y="4893600"/>
            <a:ext cx="3924000" cy="4811400"/>
          </a:xfrm>
          <a:prstGeom prst="roundRect">
            <a:avLst>
              <a:gd name="adj" fmla="val 4193"/>
            </a:avLst>
          </a:prstGeom>
          <a:solidFill>
            <a:srgbClr val="FFFFFF"/>
          </a:solidFill>
          <a:ln w="9525" cap="flat" cmpd="sng">
            <a:solidFill>
              <a:srgbClr val="D9D9D9"/>
            </a:solidFill>
            <a:prstDash val="solid"/>
            <a:round/>
            <a:headEnd type="none" w="sm" len="sm"/>
            <a:tailEnd type="none" w="sm" len="sm"/>
          </a:ln>
          <a:effectLst>
            <a:outerShdw blurRad="214313" dist="57150" dir="5400000" algn="bl" rotWithShape="0">
              <a:srgbClr val="999999">
                <a:alpha val="51000"/>
              </a:srgbClr>
            </a:outerShdw>
          </a:effectLst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sp>
        <p:nvSpPr>
          <p:cNvPr id="506" name="Google Shape;506;p31"/>
          <p:cNvSpPr txBox="1"/>
          <p:nvPr/>
        </p:nvSpPr>
        <p:spPr>
          <a:xfrm>
            <a:off x="16124084" y="5097974"/>
            <a:ext cx="3642000" cy="4371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000" b="1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Комитетам ЖКХ совместно с УК/ТСЖ</a:t>
            </a:r>
            <a:endParaRPr sz="2000" b="1">
              <a:solidFill>
                <a:srgbClr val="000000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000" b="1">
              <a:solidFill>
                <a:srgbClr val="000000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0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необходимо обеспечить </a:t>
            </a:r>
            <a:r>
              <a:rPr lang="ru" sz="2000" u="sng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разрешение на пользование общедомовым имуществом</a:t>
            </a:r>
            <a:r>
              <a:rPr lang="ru" sz="20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 </a:t>
            </a:r>
            <a:br>
              <a:rPr lang="ru" sz="20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</a:br>
            <a:r>
              <a:rPr lang="ru" sz="20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в МКД</a:t>
            </a:r>
            <a:endParaRPr sz="2000">
              <a:solidFill>
                <a:srgbClr val="000000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000">
              <a:solidFill>
                <a:srgbClr val="000000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000" b="1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в целях монтажа IP-домофонов операторами.</a:t>
            </a:r>
            <a:endParaRPr sz="2000" b="1">
              <a:solidFill>
                <a:srgbClr val="000000"/>
              </a:solidFill>
            </a:endParaRPr>
          </a:p>
        </p:txBody>
      </p:sp>
      <p:sp>
        <p:nvSpPr>
          <p:cNvPr id="507" name="Google Shape;507;p31"/>
          <p:cNvSpPr/>
          <p:nvPr/>
        </p:nvSpPr>
        <p:spPr>
          <a:xfrm>
            <a:off x="15939450" y="2521950"/>
            <a:ext cx="3976200" cy="1371000"/>
          </a:xfrm>
          <a:prstGeom prst="roundRect">
            <a:avLst>
              <a:gd name="adj" fmla="val 8642"/>
            </a:avLst>
          </a:prstGeom>
          <a:solidFill>
            <a:srgbClr val="FFFFFF"/>
          </a:solidFill>
          <a:ln w="9525" cap="flat" cmpd="sng">
            <a:solidFill>
              <a:srgbClr val="D9D9D9"/>
            </a:solidFill>
            <a:prstDash val="solid"/>
            <a:round/>
            <a:headEnd type="none" w="sm" len="sm"/>
            <a:tailEnd type="none" w="sm" len="sm"/>
          </a:ln>
          <a:effectLst>
            <a:outerShdw blurRad="214313" dist="57150" dir="5400000" algn="bl" rotWithShape="0">
              <a:srgbClr val="999999">
                <a:alpha val="51000"/>
              </a:srgbClr>
            </a:outerShdw>
          </a:effectLst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sp>
        <p:nvSpPr>
          <p:cNvPr id="508" name="Google Shape;508;p31"/>
          <p:cNvSpPr txBox="1"/>
          <p:nvPr/>
        </p:nvSpPr>
        <p:spPr>
          <a:xfrm>
            <a:off x="16079193" y="2525069"/>
            <a:ext cx="1581000" cy="1031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4300" b="1">
                <a:solidFill>
                  <a:srgbClr val="FE5000"/>
                </a:solidFill>
                <a:latin typeface="Montserrat"/>
                <a:ea typeface="Montserrat"/>
                <a:cs typeface="Montserrat"/>
                <a:sym typeface="Montserrat"/>
              </a:rPr>
              <a:t>11,3</a:t>
            </a:r>
            <a:endParaRPr sz="2000">
              <a:solidFill>
                <a:srgbClr val="FE5000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509" name="Google Shape;509;p31"/>
          <p:cNvSpPr txBox="1"/>
          <p:nvPr/>
        </p:nvSpPr>
        <p:spPr>
          <a:xfrm>
            <a:off x="16109426" y="3139352"/>
            <a:ext cx="2275200" cy="661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1900">
                <a:latin typeface="Roboto"/>
                <a:ea typeface="Roboto"/>
                <a:cs typeface="Roboto"/>
                <a:sym typeface="Roboto"/>
              </a:rPr>
              <a:t>тыс. панелей</a:t>
            </a:r>
            <a:endParaRPr sz="1900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510" name="Google Shape;510;p31"/>
          <p:cNvSpPr txBox="1"/>
          <p:nvPr/>
        </p:nvSpPr>
        <p:spPr>
          <a:xfrm>
            <a:off x="17969350" y="2525069"/>
            <a:ext cx="1707600" cy="1031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4300" b="1">
                <a:solidFill>
                  <a:srgbClr val="999999"/>
                </a:solidFill>
                <a:latin typeface="Montserrat"/>
                <a:ea typeface="Montserrat"/>
                <a:cs typeface="Montserrat"/>
                <a:sym typeface="Montserrat"/>
              </a:rPr>
              <a:t>305</a:t>
            </a:r>
            <a:endParaRPr sz="200" b="1">
              <a:solidFill>
                <a:srgbClr val="999999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511" name="Google Shape;511;p31"/>
          <p:cNvSpPr txBox="1"/>
          <p:nvPr/>
        </p:nvSpPr>
        <p:spPr>
          <a:xfrm>
            <a:off x="17982627" y="3147142"/>
            <a:ext cx="2328000" cy="661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9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тыс. квартир</a:t>
            </a:r>
            <a:endParaRPr sz="2400"/>
          </a:p>
        </p:txBody>
      </p:sp>
      <p:cxnSp>
        <p:nvCxnSpPr>
          <p:cNvPr id="512" name="Google Shape;512;p31"/>
          <p:cNvCxnSpPr/>
          <p:nvPr/>
        </p:nvCxnSpPr>
        <p:spPr>
          <a:xfrm>
            <a:off x="17940850" y="2774350"/>
            <a:ext cx="0" cy="939600"/>
          </a:xfrm>
          <a:prstGeom prst="straightConnector1">
            <a:avLst/>
          </a:prstGeom>
          <a:noFill/>
          <a:ln w="9525" cap="flat" cmpd="sng">
            <a:solidFill>
              <a:srgbClr val="888888"/>
            </a:solidFill>
            <a:prstDash val="dash"/>
            <a:round/>
            <a:headEnd type="none" w="med" len="med"/>
            <a:tailEnd type="none" w="med" len="med"/>
          </a:ln>
        </p:spPr>
      </p:cxnSp>
      <p:sp>
        <p:nvSpPr>
          <p:cNvPr id="513" name="Google Shape;513;p31"/>
          <p:cNvSpPr txBox="1"/>
          <p:nvPr/>
        </p:nvSpPr>
        <p:spPr>
          <a:xfrm>
            <a:off x="15825507" y="3963153"/>
            <a:ext cx="6000000" cy="101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100">
                <a:solidFill>
                  <a:srgbClr val="FFFFFF"/>
                </a:solidFill>
                <a:highlight>
                  <a:srgbClr val="3B7FF2"/>
                </a:highlight>
                <a:latin typeface="Roboto"/>
                <a:ea typeface="Roboto"/>
                <a:cs typeface="Roboto"/>
                <a:sym typeface="Roboto"/>
              </a:rPr>
              <a:t>По поручению Совбеза РТ</a:t>
            </a:r>
            <a:endParaRPr sz="2100">
              <a:solidFill>
                <a:srgbClr val="FFFFFF"/>
              </a:solidFill>
              <a:highlight>
                <a:srgbClr val="3B7FF2"/>
              </a:highlight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100">
                <a:solidFill>
                  <a:srgbClr val="FFFFFF"/>
                </a:solidFill>
                <a:highlight>
                  <a:srgbClr val="3B7FF2"/>
                </a:highlight>
                <a:latin typeface="Roboto"/>
                <a:ea typeface="Roboto"/>
                <a:cs typeface="Roboto"/>
                <a:sym typeface="Roboto"/>
              </a:rPr>
              <a:t>&gt;75% МКД с IP-домофонами</a:t>
            </a:r>
            <a:endParaRPr sz="2600">
              <a:solidFill>
                <a:srgbClr val="FFFFFF"/>
              </a:solidFill>
              <a:highlight>
                <a:srgbClr val="3B7FF2"/>
              </a:highlight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514" name="Google Shape;514;p31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20530769" y="7487588"/>
            <a:ext cx="655350" cy="655350"/>
          </a:xfrm>
          <a:prstGeom prst="rect">
            <a:avLst/>
          </a:prstGeom>
          <a:noFill/>
          <a:ln>
            <a:noFill/>
          </a:ln>
        </p:spPr>
      </p:pic>
      <p:pic>
        <p:nvPicPr>
          <p:cNvPr id="515" name="Google Shape;515;p31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20530769" y="8443013"/>
            <a:ext cx="655350" cy="655350"/>
          </a:xfrm>
          <a:prstGeom prst="rect">
            <a:avLst/>
          </a:prstGeom>
          <a:noFill/>
          <a:ln>
            <a:noFill/>
          </a:ln>
        </p:spPr>
      </p:pic>
      <p:sp>
        <p:nvSpPr>
          <p:cNvPr id="516" name="Google Shape;516;p31"/>
          <p:cNvSpPr txBox="1"/>
          <p:nvPr/>
        </p:nvSpPr>
        <p:spPr>
          <a:xfrm>
            <a:off x="21130376" y="7354512"/>
            <a:ext cx="4684800" cy="98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0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Централизованное </a:t>
            </a:r>
            <a:endParaRPr sz="2000">
              <a:solidFill>
                <a:srgbClr val="000000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0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открытие дверей </a:t>
            </a:r>
            <a:endParaRPr sz="2400"/>
          </a:p>
        </p:txBody>
      </p:sp>
      <p:sp>
        <p:nvSpPr>
          <p:cNvPr id="517" name="Google Shape;517;p31"/>
          <p:cNvSpPr txBox="1"/>
          <p:nvPr/>
        </p:nvSpPr>
        <p:spPr>
          <a:xfrm>
            <a:off x="21105046" y="8278893"/>
            <a:ext cx="4684800" cy="129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0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Информирование населения</a:t>
            </a:r>
            <a:endParaRPr sz="2000">
              <a:solidFill>
                <a:srgbClr val="000000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0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(звуковое сообщение с панели IP-домофона)</a:t>
            </a:r>
            <a:endParaRPr sz="2400"/>
          </a:p>
        </p:txBody>
      </p:sp>
      <p:sp>
        <p:nvSpPr>
          <p:cNvPr id="518" name="Google Shape;518;p31"/>
          <p:cNvSpPr txBox="1"/>
          <p:nvPr/>
        </p:nvSpPr>
        <p:spPr>
          <a:xfrm>
            <a:off x="20218401" y="6573668"/>
            <a:ext cx="6000000" cy="69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2100">
                <a:solidFill>
                  <a:srgbClr val="FFFFFF"/>
                </a:solidFill>
                <a:highlight>
                  <a:srgbClr val="3B7FF2"/>
                </a:highlight>
                <a:latin typeface="Roboto"/>
                <a:ea typeface="Roboto"/>
                <a:cs typeface="Roboto"/>
                <a:sym typeface="Roboto"/>
              </a:rPr>
              <a:t>Ключевой функционал:</a:t>
            </a:r>
            <a:endParaRPr sz="2100">
              <a:solidFill>
                <a:srgbClr val="FFFFFF"/>
              </a:solidFill>
              <a:highlight>
                <a:srgbClr val="3B7FF2"/>
              </a:highlight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519" name="Google Shape;519;p31"/>
          <p:cNvPicPr preferRelativeResize="0"/>
          <p:nvPr/>
        </p:nvPicPr>
        <p:blipFill rotWithShape="1">
          <a:blip r:embed="rId9">
            <a:alphaModFix/>
          </a:blip>
          <a:srcRect b="14324"/>
          <a:stretch/>
        </p:blipFill>
        <p:spPr>
          <a:xfrm>
            <a:off x="20352450" y="1906982"/>
            <a:ext cx="7929600" cy="4529100"/>
          </a:xfrm>
          <a:prstGeom prst="roundRect">
            <a:avLst>
              <a:gd name="adj" fmla="val 5924"/>
            </a:avLst>
          </a:prstGeom>
          <a:noFill/>
          <a:ln>
            <a:noFill/>
          </a:ln>
        </p:spPr>
      </p:pic>
      <p:graphicFrame>
        <p:nvGraphicFramePr>
          <p:cNvPr id="520" name="Google Shape;520;p31"/>
          <p:cNvGraphicFramePr/>
          <p:nvPr/>
        </p:nvGraphicFramePr>
        <p:xfrm>
          <a:off x="9372600" y="3091400"/>
          <a:ext cx="6150700" cy="6607810"/>
        </p:xfrm>
        <a:graphic>
          <a:graphicData uri="http://schemas.openxmlformats.org/drawingml/2006/table">
            <a:tbl>
              <a:tblPr>
                <a:noFill/>
                <a:tableStyleId>{48A7759E-CA3B-4B17-BA93-0BCE3101D688}</a:tableStyleId>
              </a:tblPr>
              <a:tblGrid>
                <a:gridCol w="18365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691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757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4694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153350"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ru" sz="1600">
                          <a:solidFill>
                            <a:srgbClr val="000000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Населенный пункт</a:t>
                      </a:r>
                      <a:endParaRPr sz="1600">
                        <a:solidFill>
                          <a:srgbClr val="000000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36000" marR="36000" marT="38100" marB="38100" anchor="ctr">
                    <a:lnL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4285F4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ru" sz="1600">
                          <a:solidFill>
                            <a:srgbClr val="000000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Поступил запрос</a:t>
                      </a:r>
                      <a:endParaRPr sz="1600">
                        <a:solidFill>
                          <a:srgbClr val="000000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36000" marR="36000" marT="38100" marB="38100" anchor="ctr">
                    <a:lnL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4285F4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ru" sz="1600">
                          <a:solidFill>
                            <a:srgbClr val="000000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Регламент утвержден, соглашение подписано</a:t>
                      </a:r>
                      <a:endParaRPr sz="1600">
                        <a:solidFill>
                          <a:srgbClr val="000000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36000" marR="36000" marT="38100" marB="38100" anchor="ctr">
                    <a:lnL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4285F4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ru" sz="1600">
                          <a:solidFill>
                            <a:srgbClr val="000000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Исполком принял в эксплуатацию</a:t>
                      </a:r>
                      <a:endParaRPr sz="1600">
                        <a:solidFill>
                          <a:srgbClr val="000000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36000" marR="36000" marT="38100" marB="38100" anchor="ctr">
                    <a:lnL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4285F4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ru" sz="1600" b="1">
                          <a:solidFill>
                            <a:srgbClr val="FFFFFF"/>
                          </a:solidFill>
                          <a:highlight>
                            <a:srgbClr val="FE5000"/>
                          </a:highlight>
                          <a:latin typeface="Roboto"/>
                          <a:ea typeface="Roboto"/>
                          <a:cs typeface="Roboto"/>
                          <a:sym typeface="Roboto"/>
                        </a:rPr>
                        <a:t>Казань</a:t>
                      </a:r>
                      <a:endParaRPr sz="1600" b="1">
                        <a:solidFill>
                          <a:srgbClr val="FFFFFF"/>
                        </a:solidFill>
                        <a:highlight>
                          <a:srgbClr val="FE5000"/>
                        </a:highlight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36000" marR="36000" marT="38100" marB="38100" anchor="b">
                    <a:lnL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4285F4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ru" sz="1600">
                          <a:solidFill>
                            <a:srgbClr val="000000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Да</a:t>
                      </a:r>
                      <a:endParaRPr sz="1600">
                        <a:solidFill>
                          <a:srgbClr val="000000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36000" marR="36000" marT="38100" marB="38100" anchor="b">
                    <a:lnL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4285F4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ru" sz="1600">
                          <a:solidFill>
                            <a:srgbClr val="000000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Да</a:t>
                      </a:r>
                      <a:endParaRPr sz="1600">
                        <a:solidFill>
                          <a:srgbClr val="000000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36000" marR="36000" marT="38100" marB="38100" anchor="b">
                    <a:lnL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4285F4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ru" sz="1600">
                          <a:solidFill>
                            <a:srgbClr val="000000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Да</a:t>
                      </a:r>
                      <a:endParaRPr sz="1600">
                        <a:solidFill>
                          <a:srgbClr val="000000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36000" marR="36000" marT="38100" marB="38100" anchor="b">
                    <a:lnL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4285F4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ru" sz="1600" b="1">
                          <a:solidFill>
                            <a:srgbClr val="FFFFFF"/>
                          </a:solidFill>
                          <a:highlight>
                            <a:srgbClr val="FE5000"/>
                          </a:highlight>
                          <a:latin typeface="Roboto"/>
                          <a:ea typeface="Roboto"/>
                          <a:cs typeface="Roboto"/>
                          <a:sym typeface="Roboto"/>
                        </a:rPr>
                        <a:t>Наб. Челны</a:t>
                      </a:r>
                      <a:endParaRPr sz="1600" b="1">
                        <a:solidFill>
                          <a:srgbClr val="FFFFFF"/>
                        </a:solidFill>
                        <a:highlight>
                          <a:srgbClr val="FE5000"/>
                        </a:highlight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36000" marR="36000" marT="38100" marB="38100" anchor="b">
                    <a:lnL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ru" sz="1600">
                          <a:solidFill>
                            <a:srgbClr val="000000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Да</a:t>
                      </a:r>
                      <a:endParaRPr sz="1600">
                        <a:solidFill>
                          <a:srgbClr val="000000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36000" marR="36000" marT="38100" marB="38100" anchor="b">
                    <a:lnL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ru" sz="1600">
                          <a:solidFill>
                            <a:srgbClr val="000000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Да</a:t>
                      </a:r>
                      <a:endParaRPr sz="1600">
                        <a:solidFill>
                          <a:srgbClr val="000000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36000" marR="36000" marT="38100" marB="38100" anchor="b">
                    <a:lnL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ru" sz="1600">
                          <a:solidFill>
                            <a:srgbClr val="000000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Да</a:t>
                      </a:r>
                      <a:endParaRPr sz="1600">
                        <a:solidFill>
                          <a:srgbClr val="000000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36000" marR="36000" marT="38100" marB="38100" anchor="b">
                    <a:lnL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ru" sz="1600" b="1">
                          <a:solidFill>
                            <a:srgbClr val="FFFFFF"/>
                          </a:solidFill>
                          <a:highlight>
                            <a:srgbClr val="FE5000"/>
                          </a:highlight>
                          <a:latin typeface="Roboto"/>
                          <a:ea typeface="Roboto"/>
                          <a:cs typeface="Roboto"/>
                          <a:sym typeface="Roboto"/>
                        </a:rPr>
                        <a:t>Альметьевск</a:t>
                      </a:r>
                      <a:endParaRPr sz="1600" b="1">
                        <a:solidFill>
                          <a:srgbClr val="FFFFFF"/>
                        </a:solidFill>
                        <a:highlight>
                          <a:srgbClr val="FE5000"/>
                        </a:highlight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36000" marR="36000" marT="38100" marB="38100" anchor="b">
                    <a:lnL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ru" sz="1600">
                          <a:solidFill>
                            <a:srgbClr val="000000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Да</a:t>
                      </a:r>
                      <a:endParaRPr sz="1600">
                        <a:solidFill>
                          <a:srgbClr val="000000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36000" marR="36000" marT="38100" marB="38100" anchor="b">
                    <a:lnL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ru" sz="1600">
                          <a:solidFill>
                            <a:srgbClr val="000000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Да</a:t>
                      </a:r>
                      <a:endParaRPr sz="1600">
                        <a:solidFill>
                          <a:srgbClr val="000000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36000" marR="36000" marT="38100" marB="38100" anchor="b">
                    <a:lnL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ru" sz="1600">
                          <a:solidFill>
                            <a:srgbClr val="000000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Да</a:t>
                      </a:r>
                      <a:endParaRPr sz="1600">
                        <a:solidFill>
                          <a:srgbClr val="000000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36000" marR="36000" marT="38100" marB="38100" anchor="b">
                    <a:lnL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ru" sz="1600">
                          <a:solidFill>
                            <a:srgbClr val="000000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Нижнекамск</a:t>
                      </a:r>
                      <a:endParaRPr sz="1600">
                        <a:solidFill>
                          <a:srgbClr val="000000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36000" marR="36000" marT="38100" marB="38100" anchor="b">
                    <a:lnL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ru" sz="1600">
                          <a:solidFill>
                            <a:srgbClr val="000000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Да</a:t>
                      </a:r>
                      <a:endParaRPr sz="1600">
                        <a:solidFill>
                          <a:srgbClr val="000000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36000" marR="36000" marT="38100" marB="38100" anchor="b">
                    <a:lnL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ru" sz="1600">
                          <a:solidFill>
                            <a:srgbClr val="000000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Да</a:t>
                      </a:r>
                      <a:endParaRPr sz="1600">
                        <a:solidFill>
                          <a:srgbClr val="000000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36000" marR="36000" marT="38100" marB="38100" anchor="b">
                    <a:lnL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600">
                        <a:solidFill>
                          <a:srgbClr val="000000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36000" marR="36000" marT="38100" marB="38100" anchor="b">
                    <a:lnL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ru" sz="1600" b="1">
                          <a:solidFill>
                            <a:srgbClr val="FFFFFF"/>
                          </a:solidFill>
                          <a:highlight>
                            <a:srgbClr val="FE5000"/>
                          </a:highlight>
                          <a:latin typeface="Roboto"/>
                          <a:ea typeface="Roboto"/>
                          <a:cs typeface="Roboto"/>
                          <a:sym typeface="Roboto"/>
                        </a:rPr>
                        <a:t>Елабуга</a:t>
                      </a:r>
                      <a:endParaRPr sz="1600" b="1">
                        <a:solidFill>
                          <a:srgbClr val="FFFFFF"/>
                        </a:solidFill>
                        <a:highlight>
                          <a:srgbClr val="FE5000"/>
                        </a:highlight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36000" marR="36000" marT="38100" marB="38100" anchor="b">
                    <a:lnL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ru" sz="1600">
                          <a:solidFill>
                            <a:srgbClr val="000000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Да</a:t>
                      </a:r>
                      <a:endParaRPr sz="1600">
                        <a:solidFill>
                          <a:srgbClr val="000000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36000" marR="36000" marT="38100" marB="38100" anchor="b">
                    <a:lnL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ru" sz="1600">
                          <a:solidFill>
                            <a:srgbClr val="000000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Да</a:t>
                      </a:r>
                      <a:endParaRPr sz="1600">
                        <a:solidFill>
                          <a:srgbClr val="000000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36000" marR="36000" marT="38100" marB="38100" anchor="b">
                    <a:lnL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ru" sz="1600">
                          <a:solidFill>
                            <a:srgbClr val="000000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Да</a:t>
                      </a:r>
                      <a:endParaRPr sz="1600">
                        <a:solidFill>
                          <a:srgbClr val="000000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36000" marR="36000" marT="38100" marB="38100" anchor="b">
                    <a:lnL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ru" sz="1600">
                          <a:solidFill>
                            <a:srgbClr val="000000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Зеленодольск</a:t>
                      </a:r>
                      <a:endParaRPr sz="1600">
                        <a:solidFill>
                          <a:srgbClr val="000000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36000" marR="36000" marT="38100" marB="38100" anchor="b">
                    <a:lnL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ru" sz="1600">
                          <a:solidFill>
                            <a:srgbClr val="000000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Да</a:t>
                      </a:r>
                      <a:endParaRPr sz="1600">
                        <a:solidFill>
                          <a:srgbClr val="000000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36000" marR="36000" marT="38100" marB="38100" anchor="b">
                    <a:lnL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600">
                        <a:solidFill>
                          <a:srgbClr val="000000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36000" marR="36000" marT="38100" marB="38100" anchor="b">
                    <a:lnL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600">
                        <a:solidFill>
                          <a:srgbClr val="000000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36000" marR="36000" marT="38100" marB="38100" anchor="b">
                    <a:lnL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ru" sz="1600">
                          <a:solidFill>
                            <a:srgbClr val="000000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Бугульма</a:t>
                      </a:r>
                      <a:endParaRPr sz="1600">
                        <a:solidFill>
                          <a:srgbClr val="000000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36000" marR="36000" marT="38100" marB="38100" anchor="b">
                    <a:lnL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ru" sz="1600">
                          <a:solidFill>
                            <a:srgbClr val="000000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Да</a:t>
                      </a:r>
                      <a:endParaRPr sz="1600">
                        <a:solidFill>
                          <a:srgbClr val="000000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36000" marR="36000" marT="38100" marB="38100" anchor="b">
                    <a:lnL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600">
                        <a:solidFill>
                          <a:srgbClr val="000000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36000" marR="36000" marT="38100" marB="38100" anchor="b">
                    <a:lnL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600">
                        <a:solidFill>
                          <a:srgbClr val="000000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36000" marR="36000" marT="38100" marB="38100" anchor="b">
                    <a:lnL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ru" sz="1600">
                          <a:solidFill>
                            <a:srgbClr val="000000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Лениногорск</a:t>
                      </a:r>
                      <a:endParaRPr sz="1600">
                        <a:solidFill>
                          <a:srgbClr val="000000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36000" marR="36000" marT="38100" marB="38100" anchor="b">
                    <a:lnL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ru" sz="1600">
                          <a:solidFill>
                            <a:srgbClr val="000000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Да</a:t>
                      </a:r>
                      <a:endParaRPr sz="1600">
                        <a:solidFill>
                          <a:srgbClr val="000000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36000" marR="36000" marT="38100" marB="38100" anchor="b">
                    <a:lnL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600">
                        <a:solidFill>
                          <a:srgbClr val="000000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36000" marR="36000" marT="38100" marB="38100" anchor="b">
                    <a:lnL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600">
                        <a:solidFill>
                          <a:srgbClr val="000000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36000" marR="36000" marT="38100" marB="38100" anchor="b">
                    <a:lnL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ru" sz="1600">
                          <a:solidFill>
                            <a:srgbClr val="000000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Заинск</a:t>
                      </a:r>
                      <a:endParaRPr sz="1600">
                        <a:solidFill>
                          <a:srgbClr val="000000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36000" marR="36000" marT="38100" marB="38100" anchor="b">
                    <a:lnL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ru" sz="1600">
                          <a:solidFill>
                            <a:srgbClr val="000000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Да</a:t>
                      </a:r>
                      <a:endParaRPr sz="1600">
                        <a:solidFill>
                          <a:srgbClr val="000000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36000" marR="36000" marT="38100" marB="38100" anchor="b">
                    <a:lnL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ru" sz="1600">
                          <a:solidFill>
                            <a:srgbClr val="000000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Да</a:t>
                      </a:r>
                      <a:endParaRPr sz="1600">
                        <a:solidFill>
                          <a:srgbClr val="000000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36000" marR="36000" marT="38100" marB="38100" anchor="b">
                    <a:lnL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600">
                        <a:solidFill>
                          <a:srgbClr val="000000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36000" marR="36000" marT="38100" marB="38100" anchor="b">
                    <a:lnL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ru" sz="1600">
                          <a:solidFill>
                            <a:srgbClr val="000000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Менделеевск</a:t>
                      </a:r>
                      <a:endParaRPr sz="1600">
                        <a:solidFill>
                          <a:srgbClr val="000000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36000" marR="36000" marT="38100" marB="38100" anchor="b">
                    <a:lnL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ru" sz="1600">
                          <a:solidFill>
                            <a:srgbClr val="000000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Да</a:t>
                      </a:r>
                      <a:endParaRPr sz="1600">
                        <a:solidFill>
                          <a:srgbClr val="000000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36000" marR="36000" marT="38100" marB="38100" anchor="b">
                    <a:lnL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ru" sz="1600">
                          <a:solidFill>
                            <a:srgbClr val="000000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Да</a:t>
                      </a:r>
                      <a:endParaRPr sz="1600">
                        <a:solidFill>
                          <a:srgbClr val="000000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36000" marR="36000" marT="38100" marB="38100" anchor="b">
                    <a:lnL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600">
                        <a:solidFill>
                          <a:srgbClr val="000000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36000" marR="36000" marT="38100" marB="38100" anchor="b">
                    <a:lnL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ru" sz="1600" b="1">
                          <a:solidFill>
                            <a:srgbClr val="FFFFFF"/>
                          </a:solidFill>
                          <a:highlight>
                            <a:srgbClr val="FE5000"/>
                          </a:highlight>
                          <a:latin typeface="Roboto"/>
                          <a:ea typeface="Roboto"/>
                          <a:cs typeface="Roboto"/>
                          <a:sym typeface="Roboto"/>
                        </a:rPr>
                        <a:t>Азнакаево</a:t>
                      </a:r>
                      <a:endParaRPr sz="1600">
                        <a:solidFill>
                          <a:srgbClr val="000000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36000" marR="36000" marT="38100" marB="38100" anchor="b">
                    <a:lnL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ru" sz="1600">
                          <a:solidFill>
                            <a:srgbClr val="000000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Да</a:t>
                      </a:r>
                      <a:endParaRPr sz="1600">
                        <a:solidFill>
                          <a:srgbClr val="000000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36000" marR="36000" marT="38100" marB="38100" anchor="b">
                    <a:lnL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ru" sz="1600">
                          <a:solidFill>
                            <a:srgbClr val="000000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Да</a:t>
                      </a:r>
                      <a:endParaRPr sz="1600">
                        <a:solidFill>
                          <a:srgbClr val="000000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36000" marR="36000" marT="38100" marB="38100" anchor="b">
                    <a:lnL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600">
                        <a:solidFill>
                          <a:srgbClr val="000000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36000" marR="36000" marT="38100" marB="38100" anchor="b">
                    <a:lnL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ru" sz="1600">
                          <a:solidFill>
                            <a:srgbClr val="000000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Агрыз</a:t>
                      </a:r>
                      <a:endParaRPr sz="1600">
                        <a:solidFill>
                          <a:srgbClr val="000000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36000" marR="36000" marT="38100" marB="38100" anchor="b">
                    <a:lnL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ru" sz="1600">
                          <a:solidFill>
                            <a:srgbClr val="000000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Да</a:t>
                      </a:r>
                      <a:endParaRPr sz="1600">
                        <a:solidFill>
                          <a:srgbClr val="000000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36000" marR="36000" marT="38100" marB="38100" anchor="b">
                    <a:lnL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600">
                        <a:solidFill>
                          <a:srgbClr val="000000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36000" marR="36000" marT="38100" marB="38100" anchor="b">
                    <a:lnL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600">
                        <a:solidFill>
                          <a:srgbClr val="000000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36000" marR="36000" marT="38100" marB="38100" anchor="b">
                    <a:lnL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ru" sz="1600" b="1">
                          <a:solidFill>
                            <a:srgbClr val="FFFFFF"/>
                          </a:solidFill>
                          <a:highlight>
                            <a:srgbClr val="FE5000"/>
                          </a:highlight>
                          <a:latin typeface="Roboto"/>
                          <a:ea typeface="Roboto"/>
                          <a:cs typeface="Roboto"/>
                          <a:sym typeface="Roboto"/>
                        </a:rPr>
                        <a:t>Иннополис</a:t>
                      </a:r>
                      <a:endParaRPr sz="1600" b="1">
                        <a:solidFill>
                          <a:srgbClr val="FFFFFF"/>
                        </a:solidFill>
                        <a:highlight>
                          <a:srgbClr val="FE5000"/>
                        </a:highlight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36000" marR="36000" marT="38100" marB="38100" anchor="b">
                    <a:lnL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ru" sz="1600">
                          <a:solidFill>
                            <a:srgbClr val="000000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Да</a:t>
                      </a:r>
                      <a:endParaRPr sz="1600">
                        <a:solidFill>
                          <a:srgbClr val="000000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36000" marR="36000" marT="38100" marB="38100" anchor="b">
                    <a:lnL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ru" sz="1600">
                          <a:solidFill>
                            <a:srgbClr val="000000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Да</a:t>
                      </a:r>
                      <a:endParaRPr sz="1600">
                        <a:solidFill>
                          <a:srgbClr val="000000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36000" marR="36000" marT="38100" marB="38100" anchor="b">
                    <a:lnL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ru" sz="1600">
                          <a:solidFill>
                            <a:srgbClr val="000000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Да</a:t>
                      </a:r>
                      <a:endParaRPr sz="1600">
                        <a:solidFill>
                          <a:srgbClr val="000000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36000" marR="36000" marT="38100" marB="38100" anchor="b">
                    <a:lnL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ru" sz="1600">
                          <a:solidFill>
                            <a:srgbClr val="000000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пгт Васильево</a:t>
                      </a:r>
                      <a:endParaRPr sz="1600">
                        <a:solidFill>
                          <a:srgbClr val="000000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36000" marR="36000" marT="38100" marB="38100" anchor="b">
                    <a:lnL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ru" sz="1600">
                          <a:solidFill>
                            <a:srgbClr val="000000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Да</a:t>
                      </a:r>
                      <a:endParaRPr sz="1600">
                        <a:solidFill>
                          <a:srgbClr val="000000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36000" marR="36000" marT="38100" marB="38100" anchor="b">
                    <a:lnL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600">
                        <a:solidFill>
                          <a:srgbClr val="000000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36000" marR="36000" marT="38100" marB="38100" anchor="b">
                    <a:lnL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600">
                        <a:solidFill>
                          <a:srgbClr val="000000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0" marR="36000" marT="38100" marB="38100" anchor="b">
                    <a:lnL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ru" sz="1600" b="1">
                          <a:solidFill>
                            <a:srgbClr val="FFFFFF"/>
                          </a:solidFill>
                          <a:highlight>
                            <a:srgbClr val="FE5000"/>
                          </a:highlight>
                          <a:latin typeface="Roboto"/>
                          <a:ea typeface="Roboto"/>
                          <a:cs typeface="Roboto"/>
                          <a:sym typeface="Roboto"/>
                        </a:rPr>
                        <a:t>пгт Актюбинский</a:t>
                      </a:r>
                      <a:endParaRPr sz="1600">
                        <a:solidFill>
                          <a:srgbClr val="000000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36000" marR="36000" marT="38100" marB="38100" anchor="b">
                    <a:lnL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ru" sz="1600">
                          <a:solidFill>
                            <a:srgbClr val="000000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Да</a:t>
                      </a:r>
                      <a:endParaRPr sz="1600">
                        <a:solidFill>
                          <a:srgbClr val="000000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36000" marR="36000" marT="38100" marB="38100" anchor="b">
                    <a:lnL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ru" sz="1600">
                          <a:solidFill>
                            <a:srgbClr val="000000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Да</a:t>
                      </a:r>
                      <a:endParaRPr sz="1600">
                        <a:solidFill>
                          <a:srgbClr val="000000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36000" marR="36000" marT="38100" marB="38100" anchor="b">
                    <a:lnL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600">
                        <a:solidFill>
                          <a:srgbClr val="000000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36000" marR="36000" marT="38100" marB="38100" anchor="b">
                    <a:lnL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CCCCC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</a:tbl>
          </a:graphicData>
        </a:graphic>
      </p:graphicFrame>
      <p:sp>
        <p:nvSpPr>
          <p:cNvPr id="521" name="Google Shape;521;p31"/>
          <p:cNvSpPr/>
          <p:nvPr/>
        </p:nvSpPr>
        <p:spPr>
          <a:xfrm>
            <a:off x="11320800" y="4355500"/>
            <a:ext cx="1167600" cy="297600"/>
          </a:xfrm>
          <a:prstGeom prst="roundRect">
            <a:avLst>
              <a:gd name="adj" fmla="val 40161"/>
            </a:avLst>
          </a:prstGeom>
          <a:solidFill>
            <a:srgbClr val="34A853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4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да</a:t>
            </a:r>
            <a:endParaRPr sz="140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522" name="Google Shape;522;p31"/>
          <p:cNvSpPr/>
          <p:nvPr/>
        </p:nvSpPr>
        <p:spPr>
          <a:xfrm>
            <a:off x="11320800" y="4718942"/>
            <a:ext cx="1167600" cy="297600"/>
          </a:xfrm>
          <a:prstGeom prst="roundRect">
            <a:avLst>
              <a:gd name="adj" fmla="val 40161"/>
            </a:avLst>
          </a:prstGeom>
          <a:solidFill>
            <a:srgbClr val="34A853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4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да</a:t>
            </a:r>
            <a:endParaRPr sz="140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523" name="Google Shape;523;p31"/>
          <p:cNvSpPr/>
          <p:nvPr/>
        </p:nvSpPr>
        <p:spPr>
          <a:xfrm>
            <a:off x="11320800" y="5067419"/>
            <a:ext cx="1167600" cy="297600"/>
          </a:xfrm>
          <a:prstGeom prst="roundRect">
            <a:avLst>
              <a:gd name="adj" fmla="val 40161"/>
            </a:avLst>
          </a:prstGeom>
          <a:solidFill>
            <a:srgbClr val="34A853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4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да</a:t>
            </a:r>
            <a:endParaRPr sz="140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524" name="Google Shape;524;p31"/>
          <p:cNvSpPr/>
          <p:nvPr/>
        </p:nvSpPr>
        <p:spPr>
          <a:xfrm>
            <a:off x="11320800" y="5430861"/>
            <a:ext cx="1167600" cy="297600"/>
          </a:xfrm>
          <a:prstGeom prst="roundRect">
            <a:avLst>
              <a:gd name="adj" fmla="val 40161"/>
            </a:avLst>
          </a:prstGeom>
          <a:solidFill>
            <a:srgbClr val="34A853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4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да</a:t>
            </a:r>
            <a:endParaRPr sz="140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525" name="Google Shape;525;p31"/>
          <p:cNvSpPr/>
          <p:nvPr/>
        </p:nvSpPr>
        <p:spPr>
          <a:xfrm>
            <a:off x="11320800" y="5794303"/>
            <a:ext cx="1167600" cy="297600"/>
          </a:xfrm>
          <a:prstGeom prst="roundRect">
            <a:avLst>
              <a:gd name="adj" fmla="val 40161"/>
            </a:avLst>
          </a:prstGeom>
          <a:solidFill>
            <a:srgbClr val="34A853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4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да</a:t>
            </a:r>
            <a:endParaRPr sz="140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526" name="Google Shape;526;p31"/>
          <p:cNvSpPr/>
          <p:nvPr/>
        </p:nvSpPr>
        <p:spPr>
          <a:xfrm>
            <a:off x="11320800" y="6154369"/>
            <a:ext cx="1167600" cy="297600"/>
          </a:xfrm>
          <a:prstGeom prst="roundRect">
            <a:avLst>
              <a:gd name="adj" fmla="val 40161"/>
            </a:avLst>
          </a:prstGeom>
          <a:solidFill>
            <a:srgbClr val="34A853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4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да</a:t>
            </a:r>
            <a:endParaRPr sz="140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527" name="Google Shape;527;p31"/>
          <p:cNvSpPr/>
          <p:nvPr/>
        </p:nvSpPr>
        <p:spPr>
          <a:xfrm>
            <a:off x="11320800" y="6517811"/>
            <a:ext cx="1167600" cy="297600"/>
          </a:xfrm>
          <a:prstGeom prst="roundRect">
            <a:avLst>
              <a:gd name="adj" fmla="val 40161"/>
            </a:avLst>
          </a:prstGeom>
          <a:solidFill>
            <a:srgbClr val="34A853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4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да</a:t>
            </a:r>
            <a:endParaRPr sz="140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528" name="Google Shape;528;p31"/>
          <p:cNvSpPr/>
          <p:nvPr/>
        </p:nvSpPr>
        <p:spPr>
          <a:xfrm>
            <a:off x="11320800" y="6866287"/>
            <a:ext cx="1167600" cy="297600"/>
          </a:xfrm>
          <a:prstGeom prst="roundRect">
            <a:avLst>
              <a:gd name="adj" fmla="val 40161"/>
            </a:avLst>
          </a:prstGeom>
          <a:solidFill>
            <a:srgbClr val="34A853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4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да</a:t>
            </a:r>
            <a:endParaRPr sz="140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529" name="Google Shape;529;p31"/>
          <p:cNvSpPr/>
          <p:nvPr/>
        </p:nvSpPr>
        <p:spPr>
          <a:xfrm>
            <a:off x="11320800" y="7229730"/>
            <a:ext cx="1167600" cy="297600"/>
          </a:xfrm>
          <a:prstGeom prst="roundRect">
            <a:avLst>
              <a:gd name="adj" fmla="val 40161"/>
            </a:avLst>
          </a:prstGeom>
          <a:solidFill>
            <a:srgbClr val="34A853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4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да</a:t>
            </a:r>
            <a:endParaRPr sz="140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530" name="Google Shape;530;p31"/>
          <p:cNvSpPr/>
          <p:nvPr/>
        </p:nvSpPr>
        <p:spPr>
          <a:xfrm>
            <a:off x="11320800" y="7593172"/>
            <a:ext cx="1167600" cy="297600"/>
          </a:xfrm>
          <a:prstGeom prst="roundRect">
            <a:avLst>
              <a:gd name="adj" fmla="val 40161"/>
            </a:avLst>
          </a:prstGeom>
          <a:solidFill>
            <a:srgbClr val="34A853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4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да</a:t>
            </a:r>
            <a:endParaRPr sz="140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531" name="Google Shape;531;p31"/>
          <p:cNvSpPr/>
          <p:nvPr/>
        </p:nvSpPr>
        <p:spPr>
          <a:xfrm>
            <a:off x="11320800" y="7953237"/>
            <a:ext cx="1167600" cy="297600"/>
          </a:xfrm>
          <a:prstGeom prst="roundRect">
            <a:avLst>
              <a:gd name="adj" fmla="val 40161"/>
            </a:avLst>
          </a:prstGeom>
          <a:solidFill>
            <a:srgbClr val="34A853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4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да</a:t>
            </a:r>
            <a:endParaRPr sz="140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532" name="Google Shape;532;p31"/>
          <p:cNvSpPr/>
          <p:nvPr/>
        </p:nvSpPr>
        <p:spPr>
          <a:xfrm>
            <a:off x="11320800" y="8316680"/>
            <a:ext cx="1167600" cy="297600"/>
          </a:xfrm>
          <a:prstGeom prst="roundRect">
            <a:avLst>
              <a:gd name="adj" fmla="val 40161"/>
            </a:avLst>
          </a:prstGeom>
          <a:solidFill>
            <a:srgbClr val="34A853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4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да</a:t>
            </a:r>
            <a:endParaRPr sz="140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533" name="Google Shape;533;p31"/>
          <p:cNvSpPr/>
          <p:nvPr/>
        </p:nvSpPr>
        <p:spPr>
          <a:xfrm>
            <a:off x="11320800" y="8665156"/>
            <a:ext cx="1167600" cy="297600"/>
          </a:xfrm>
          <a:prstGeom prst="roundRect">
            <a:avLst>
              <a:gd name="adj" fmla="val 40161"/>
            </a:avLst>
          </a:prstGeom>
          <a:solidFill>
            <a:srgbClr val="34A853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4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да</a:t>
            </a:r>
            <a:endParaRPr sz="140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534" name="Google Shape;534;p31"/>
          <p:cNvSpPr/>
          <p:nvPr/>
        </p:nvSpPr>
        <p:spPr>
          <a:xfrm>
            <a:off x="11320800" y="9028598"/>
            <a:ext cx="1167600" cy="297600"/>
          </a:xfrm>
          <a:prstGeom prst="roundRect">
            <a:avLst>
              <a:gd name="adj" fmla="val 40161"/>
            </a:avLst>
          </a:prstGeom>
          <a:solidFill>
            <a:srgbClr val="34A853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4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да</a:t>
            </a:r>
            <a:endParaRPr sz="140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535" name="Google Shape;535;p31"/>
          <p:cNvSpPr/>
          <p:nvPr/>
        </p:nvSpPr>
        <p:spPr>
          <a:xfrm>
            <a:off x="11320800" y="9392040"/>
            <a:ext cx="1167600" cy="297600"/>
          </a:xfrm>
          <a:prstGeom prst="roundRect">
            <a:avLst>
              <a:gd name="adj" fmla="val 40161"/>
            </a:avLst>
          </a:prstGeom>
          <a:solidFill>
            <a:srgbClr val="34A853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4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да</a:t>
            </a:r>
            <a:endParaRPr sz="140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536" name="Google Shape;536;p31"/>
          <p:cNvSpPr/>
          <p:nvPr/>
        </p:nvSpPr>
        <p:spPr>
          <a:xfrm>
            <a:off x="12725075" y="4358244"/>
            <a:ext cx="1167600" cy="297600"/>
          </a:xfrm>
          <a:prstGeom prst="roundRect">
            <a:avLst>
              <a:gd name="adj" fmla="val 40161"/>
            </a:avLst>
          </a:prstGeom>
          <a:solidFill>
            <a:srgbClr val="34A853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4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да</a:t>
            </a:r>
            <a:endParaRPr sz="140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537" name="Google Shape;537;p31"/>
          <p:cNvSpPr/>
          <p:nvPr/>
        </p:nvSpPr>
        <p:spPr>
          <a:xfrm>
            <a:off x="12725075" y="4721686"/>
            <a:ext cx="1167600" cy="297600"/>
          </a:xfrm>
          <a:prstGeom prst="roundRect">
            <a:avLst>
              <a:gd name="adj" fmla="val 40161"/>
            </a:avLst>
          </a:prstGeom>
          <a:solidFill>
            <a:srgbClr val="34A853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4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да</a:t>
            </a:r>
            <a:endParaRPr sz="140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538" name="Google Shape;538;p31"/>
          <p:cNvSpPr/>
          <p:nvPr/>
        </p:nvSpPr>
        <p:spPr>
          <a:xfrm>
            <a:off x="12725075" y="5070162"/>
            <a:ext cx="1167600" cy="297600"/>
          </a:xfrm>
          <a:prstGeom prst="roundRect">
            <a:avLst>
              <a:gd name="adj" fmla="val 40161"/>
            </a:avLst>
          </a:prstGeom>
          <a:solidFill>
            <a:srgbClr val="34A853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4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да</a:t>
            </a:r>
            <a:endParaRPr sz="140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539" name="Google Shape;539;p31"/>
          <p:cNvSpPr/>
          <p:nvPr/>
        </p:nvSpPr>
        <p:spPr>
          <a:xfrm>
            <a:off x="12725075" y="5433604"/>
            <a:ext cx="1167600" cy="297600"/>
          </a:xfrm>
          <a:prstGeom prst="roundRect">
            <a:avLst>
              <a:gd name="adj" fmla="val 40161"/>
            </a:avLst>
          </a:prstGeom>
          <a:solidFill>
            <a:srgbClr val="34A853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4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да</a:t>
            </a:r>
            <a:endParaRPr sz="140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540" name="Google Shape;540;p31"/>
          <p:cNvSpPr/>
          <p:nvPr/>
        </p:nvSpPr>
        <p:spPr>
          <a:xfrm>
            <a:off x="12725075" y="5797047"/>
            <a:ext cx="1167600" cy="297600"/>
          </a:xfrm>
          <a:prstGeom prst="roundRect">
            <a:avLst>
              <a:gd name="adj" fmla="val 40161"/>
            </a:avLst>
          </a:prstGeom>
          <a:solidFill>
            <a:srgbClr val="34A853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4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да</a:t>
            </a:r>
            <a:endParaRPr sz="140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541" name="Google Shape;541;p31"/>
          <p:cNvSpPr/>
          <p:nvPr/>
        </p:nvSpPr>
        <p:spPr>
          <a:xfrm>
            <a:off x="14171503" y="4358244"/>
            <a:ext cx="1167600" cy="297600"/>
          </a:xfrm>
          <a:prstGeom prst="roundRect">
            <a:avLst>
              <a:gd name="adj" fmla="val 40161"/>
            </a:avLst>
          </a:prstGeom>
          <a:solidFill>
            <a:srgbClr val="FE5000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4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да</a:t>
            </a:r>
            <a:endParaRPr sz="140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542" name="Google Shape;542;p31"/>
          <p:cNvSpPr/>
          <p:nvPr/>
        </p:nvSpPr>
        <p:spPr>
          <a:xfrm>
            <a:off x="14171503" y="4721686"/>
            <a:ext cx="1167600" cy="297600"/>
          </a:xfrm>
          <a:prstGeom prst="roundRect">
            <a:avLst>
              <a:gd name="adj" fmla="val 40161"/>
            </a:avLst>
          </a:prstGeom>
          <a:solidFill>
            <a:srgbClr val="FE5000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4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да</a:t>
            </a:r>
            <a:endParaRPr sz="140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543" name="Google Shape;543;p31"/>
          <p:cNvSpPr/>
          <p:nvPr/>
        </p:nvSpPr>
        <p:spPr>
          <a:xfrm>
            <a:off x="14171503" y="5070162"/>
            <a:ext cx="1167600" cy="297600"/>
          </a:xfrm>
          <a:prstGeom prst="roundRect">
            <a:avLst>
              <a:gd name="adj" fmla="val 40161"/>
            </a:avLst>
          </a:prstGeom>
          <a:solidFill>
            <a:srgbClr val="FE5000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4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да</a:t>
            </a:r>
            <a:endParaRPr sz="140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544" name="Google Shape;544;p31"/>
          <p:cNvSpPr/>
          <p:nvPr/>
        </p:nvSpPr>
        <p:spPr>
          <a:xfrm>
            <a:off x="14171503" y="5797047"/>
            <a:ext cx="1167600" cy="297600"/>
          </a:xfrm>
          <a:prstGeom prst="roundRect">
            <a:avLst>
              <a:gd name="adj" fmla="val 40161"/>
            </a:avLst>
          </a:prstGeom>
          <a:solidFill>
            <a:srgbClr val="FE5000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4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да</a:t>
            </a:r>
            <a:endParaRPr sz="140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545" name="Google Shape;545;p31"/>
          <p:cNvSpPr/>
          <p:nvPr/>
        </p:nvSpPr>
        <p:spPr>
          <a:xfrm>
            <a:off x="12722331" y="7229730"/>
            <a:ext cx="1167600" cy="297600"/>
          </a:xfrm>
          <a:prstGeom prst="roundRect">
            <a:avLst>
              <a:gd name="adj" fmla="val 40161"/>
            </a:avLst>
          </a:prstGeom>
          <a:solidFill>
            <a:srgbClr val="34A853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4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да</a:t>
            </a:r>
            <a:endParaRPr sz="140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546" name="Google Shape;546;p31"/>
          <p:cNvSpPr/>
          <p:nvPr/>
        </p:nvSpPr>
        <p:spPr>
          <a:xfrm>
            <a:off x="12722331" y="7593172"/>
            <a:ext cx="1167600" cy="297600"/>
          </a:xfrm>
          <a:prstGeom prst="roundRect">
            <a:avLst>
              <a:gd name="adj" fmla="val 40161"/>
            </a:avLst>
          </a:prstGeom>
          <a:solidFill>
            <a:srgbClr val="34A853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4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да</a:t>
            </a:r>
            <a:endParaRPr sz="140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547" name="Google Shape;547;p31"/>
          <p:cNvSpPr/>
          <p:nvPr/>
        </p:nvSpPr>
        <p:spPr>
          <a:xfrm>
            <a:off x="12722331" y="7953237"/>
            <a:ext cx="1167600" cy="297600"/>
          </a:xfrm>
          <a:prstGeom prst="roundRect">
            <a:avLst>
              <a:gd name="adj" fmla="val 40161"/>
            </a:avLst>
          </a:prstGeom>
          <a:solidFill>
            <a:srgbClr val="34A853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4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да</a:t>
            </a:r>
            <a:endParaRPr sz="140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548" name="Google Shape;548;p31"/>
          <p:cNvSpPr/>
          <p:nvPr/>
        </p:nvSpPr>
        <p:spPr>
          <a:xfrm>
            <a:off x="12722331" y="8665156"/>
            <a:ext cx="1167600" cy="297600"/>
          </a:xfrm>
          <a:prstGeom prst="roundRect">
            <a:avLst>
              <a:gd name="adj" fmla="val 40161"/>
            </a:avLst>
          </a:prstGeom>
          <a:solidFill>
            <a:srgbClr val="34A853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4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да</a:t>
            </a:r>
            <a:endParaRPr sz="140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549" name="Google Shape;549;p31"/>
          <p:cNvSpPr/>
          <p:nvPr/>
        </p:nvSpPr>
        <p:spPr>
          <a:xfrm>
            <a:off x="12722331" y="9392040"/>
            <a:ext cx="1167600" cy="297600"/>
          </a:xfrm>
          <a:prstGeom prst="roundRect">
            <a:avLst>
              <a:gd name="adj" fmla="val 40161"/>
            </a:avLst>
          </a:prstGeom>
          <a:solidFill>
            <a:srgbClr val="34A853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4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да</a:t>
            </a:r>
            <a:endParaRPr sz="140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550" name="Google Shape;550;p31"/>
          <p:cNvSpPr/>
          <p:nvPr/>
        </p:nvSpPr>
        <p:spPr>
          <a:xfrm>
            <a:off x="14168759" y="8650606"/>
            <a:ext cx="1167600" cy="297600"/>
          </a:xfrm>
          <a:prstGeom prst="roundRect">
            <a:avLst>
              <a:gd name="adj" fmla="val 40161"/>
            </a:avLst>
          </a:prstGeom>
          <a:solidFill>
            <a:srgbClr val="FE5000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4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да</a:t>
            </a:r>
            <a:endParaRPr sz="140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551" name="Google Shape;551;p31"/>
          <p:cNvSpPr/>
          <p:nvPr/>
        </p:nvSpPr>
        <p:spPr>
          <a:xfrm>
            <a:off x="12563250" y="1969516"/>
            <a:ext cx="2959800" cy="813000"/>
          </a:xfrm>
          <a:prstGeom prst="roundRect">
            <a:avLst>
              <a:gd name="adj" fmla="val 16667"/>
            </a:avLst>
          </a:prstGeom>
          <a:solidFill>
            <a:srgbClr val="FE5000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000" b="1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552" name="Google Shape;552;p31"/>
          <p:cNvSpPr txBox="1"/>
          <p:nvPr/>
        </p:nvSpPr>
        <p:spPr>
          <a:xfrm>
            <a:off x="9360426" y="1822146"/>
            <a:ext cx="1296600" cy="1108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4800" b="1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15</a:t>
            </a:r>
            <a:endParaRPr sz="4800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553" name="Google Shape;553;p31"/>
          <p:cNvSpPr txBox="1"/>
          <p:nvPr/>
        </p:nvSpPr>
        <p:spPr>
          <a:xfrm>
            <a:off x="10428279" y="1877266"/>
            <a:ext cx="1797000" cy="98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0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городов</a:t>
            </a:r>
            <a:endParaRPr sz="200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0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в работе</a:t>
            </a:r>
            <a:endParaRPr sz="2800"/>
          </a:p>
        </p:txBody>
      </p:sp>
      <p:sp>
        <p:nvSpPr>
          <p:cNvPr id="554" name="Google Shape;554;p31"/>
          <p:cNvSpPr txBox="1"/>
          <p:nvPr/>
        </p:nvSpPr>
        <p:spPr>
          <a:xfrm>
            <a:off x="12404169" y="1822146"/>
            <a:ext cx="1296600" cy="1108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4800" b="1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7</a:t>
            </a:r>
            <a:endParaRPr sz="4800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555" name="Google Shape;555;p31"/>
          <p:cNvSpPr txBox="1"/>
          <p:nvPr/>
        </p:nvSpPr>
        <p:spPr>
          <a:xfrm>
            <a:off x="13252895" y="1888402"/>
            <a:ext cx="2275200" cy="98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0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городов</a:t>
            </a:r>
            <a:endParaRPr sz="200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0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активированы</a:t>
            </a:r>
            <a:endParaRPr sz="2800"/>
          </a:p>
        </p:txBody>
      </p:sp>
      <p:sp>
        <p:nvSpPr>
          <p:cNvPr id="556" name="Google Shape;556;p31"/>
          <p:cNvSpPr txBox="1"/>
          <p:nvPr/>
        </p:nvSpPr>
        <p:spPr>
          <a:xfrm>
            <a:off x="20505541" y="5623100"/>
            <a:ext cx="2694000" cy="433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800" b="1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г. Казань</a:t>
            </a:r>
            <a:endParaRPr sz="1800" b="1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557" name="Google Shape;557;p31"/>
          <p:cNvSpPr/>
          <p:nvPr/>
        </p:nvSpPr>
        <p:spPr>
          <a:xfrm>
            <a:off x="15304250" y="2199150"/>
            <a:ext cx="1428750" cy="433784"/>
          </a:xfrm>
          <a:custGeom>
            <a:avLst/>
            <a:gdLst/>
            <a:ahLst/>
            <a:cxnLst/>
            <a:rect l="l" t="t" r="r" b="b"/>
            <a:pathLst>
              <a:path w="28575" h="9906" extrusionOk="0">
                <a:moveTo>
                  <a:pt x="0" y="0"/>
                </a:moveTo>
                <a:lnTo>
                  <a:pt x="28575" y="0"/>
                </a:lnTo>
                <a:lnTo>
                  <a:pt x="28575" y="9906"/>
                </a:lnTo>
              </a:path>
            </a:pathLst>
          </a:custGeom>
          <a:noFill/>
          <a:ln w="9525" cap="flat" cmpd="sng">
            <a:solidFill>
              <a:srgbClr val="3B7FF2"/>
            </a:solidFill>
            <a:prstDash val="solid"/>
            <a:round/>
            <a:headEnd type="oval" w="med" len="med"/>
            <a:tailEnd type="stealth" w="med" len="med"/>
          </a:ln>
        </p:spPr>
      </p:sp>
      <p:sp>
        <p:nvSpPr>
          <p:cNvPr id="558" name="Google Shape;558;p31"/>
          <p:cNvSpPr/>
          <p:nvPr/>
        </p:nvSpPr>
        <p:spPr>
          <a:xfrm>
            <a:off x="14171503" y="7951186"/>
            <a:ext cx="1167600" cy="297600"/>
          </a:xfrm>
          <a:prstGeom prst="roundRect">
            <a:avLst>
              <a:gd name="adj" fmla="val 40161"/>
            </a:avLst>
          </a:prstGeom>
          <a:solidFill>
            <a:srgbClr val="FE5000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4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да</a:t>
            </a:r>
            <a:endParaRPr sz="140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559" name="Google Shape;559;p31"/>
          <p:cNvSpPr/>
          <p:nvPr/>
        </p:nvSpPr>
        <p:spPr>
          <a:xfrm>
            <a:off x="14171503" y="9381013"/>
            <a:ext cx="1167600" cy="297600"/>
          </a:xfrm>
          <a:prstGeom prst="roundRect">
            <a:avLst>
              <a:gd name="adj" fmla="val 40161"/>
            </a:avLst>
          </a:prstGeom>
          <a:solidFill>
            <a:srgbClr val="FE5000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4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да</a:t>
            </a:r>
            <a:endParaRPr sz="140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Shape 5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4" name="Google Shape;564;p32" title="170e58d08dbbd4e94a4425684987e3e4.gif"/>
          <p:cNvPicPr preferRelativeResize="0"/>
          <p:nvPr/>
        </p:nvPicPr>
        <p:blipFill rotWithShape="1">
          <a:blip r:embed="rId3">
            <a:alphaModFix amt="29000"/>
          </a:blip>
          <a:srcRect l="-17" r="11865"/>
          <a:stretch/>
        </p:blipFill>
        <p:spPr>
          <a:xfrm>
            <a:off x="19093550" y="-31627"/>
            <a:ext cx="17477424" cy="10287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65" name="Google Shape;565;p32"/>
          <p:cNvPicPr preferRelativeResize="0"/>
          <p:nvPr/>
        </p:nvPicPr>
        <p:blipFill rotWithShape="1">
          <a:blip r:embed="rId4">
            <a:alphaModFix/>
          </a:blip>
          <a:srcRect l="1800" t="1960" r="-1800" b="42805"/>
          <a:stretch/>
        </p:blipFill>
        <p:spPr>
          <a:xfrm>
            <a:off x="-34500" y="-31625"/>
            <a:ext cx="10562850" cy="10371626"/>
          </a:xfrm>
          <a:prstGeom prst="rect">
            <a:avLst/>
          </a:prstGeom>
          <a:noFill/>
          <a:ln>
            <a:noFill/>
          </a:ln>
        </p:spPr>
      </p:pic>
      <p:pic>
        <p:nvPicPr>
          <p:cNvPr id="566" name="Google Shape;566;p32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8791533" y="-31625"/>
            <a:ext cx="15381548" cy="10371624"/>
          </a:xfrm>
          <a:prstGeom prst="rect">
            <a:avLst/>
          </a:prstGeom>
          <a:noFill/>
          <a:ln>
            <a:noFill/>
          </a:ln>
        </p:spPr>
      </p:pic>
      <p:sp>
        <p:nvSpPr>
          <p:cNvPr id="567" name="Google Shape;567;p32"/>
          <p:cNvSpPr/>
          <p:nvPr/>
        </p:nvSpPr>
        <p:spPr>
          <a:xfrm>
            <a:off x="21803100" y="2685600"/>
            <a:ext cx="6082200" cy="6341700"/>
          </a:xfrm>
          <a:prstGeom prst="roundRect">
            <a:avLst>
              <a:gd name="adj" fmla="val 4623"/>
            </a:avLst>
          </a:prstGeom>
          <a:solidFill>
            <a:srgbClr val="C9DAF8"/>
          </a:solidFill>
          <a:ln w="9525" cap="flat" cmpd="sng">
            <a:solidFill>
              <a:srgbClr val="D9D9D9"/>
            </a:solidFill>
            <a:prstDash val="solid"/>
            <a:round/>
            <a:headEnd type="none" w="sm" len="sm"/>
            <a:tailEnd type="none" w="sm" len="sm"/>
          </a:ln>
          <a:effectLst>
            <a:outerShdw blurRad="214313" dist="57150" dir="5400000" algn="bl" rotWithShape="0">
              <a:srgbClr val="999999">
                <a:alpha val="51000"/>
              </a:srgbClr>
            </a:outerShdw>
          </a:effectLst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sp>
        <p:nvSpPr>
          <p:cNvPr id="568" name="Google Shape;568;p32"/>
          <p:cNvSpPr txBox="1"/>
          <p:nvPr/>
        </p:nvSpPr>
        <p:spPr>
          <a:xfrm>
            <a:off x="10424801" y="559044"/>
            <a:ext cx="11513400" cy="1354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800" tIns="243800" rIns="243800" bIns="24380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500"/>
              <a:buFont typeface="Arial"/>
              <a:buNone/>
            </a:pPr>
            <a:r>
              <a:rPr lang="ru" sz="3300" b="1">
                <a:latin typeface="Roboto"/>
                <a:ea typeface="Roboto"/>
                <a:cs typeface="Roboto"/>
                <a:sym typeface="Roboto"/>
              </a:rPr>
              <a:t>Региональная система оповещения населения (РСОН)</a:t>
            </a:r>
            <a:endParaRPr sz="3300" b="1"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500"/>
              <a:buFont typeface="Arial"/>
              <a:buNone/>
            </a:pPr>
            <a:r>
              <a:rPr lang="ru" sz="2300">
                <a:latin typeface="Roboto"/>
                <a:ea typeface="Roboto"/>
                <a:cs typeface="Roboto"/>
                <a:sym typeface="Roboto"/>
              </a:rPr>
              <a:t>Стартовала реализация первого этапа проекта</a:t>
            </a:r>
            <a:endParaRPr sz="2300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569" name="Google Shape;569;p32"/>
          <p:cNvSpPr/>
          <p:nvPr/>
        </p:nvSpPr>
        <p:spPr>
          <a:xfrm>
            <a:off x="10670850" y="3371300"/>
            <a:ext cx="6904800" cy="2412000"/>
          </a:xfrm>
          <a:prstGeom prst="roundRect">
            <a:avLst>
              <a:gd name="adj" fmla="val 11565"/>
            </a:avLst>
          </a:prstGeom>
          <a:solidFill>
            <a:srgbClr val="FFFFFF"/>
          </a:solidFill>
          <a:ln w="9525" cap="flat" cmpd="sng">
            <a:solidFill>
              <a:srgbClr val="D9D9D9"/>
            </a:solidFill>
            <a:prstDash val="solid"/>
            <a:round/>
            <a:headEnd type="none" w="sm" len="sm"/>
            <a:tailEnd type="none" w="sm" len="sm"/>
          </a:ln>
          <a:effectLst>
            <a:outerShdw blurRad="214313" dist="57150" dir="5400000" algn="bl" rotWithShape="0">
              <a:srgbClr val="999999">
                <a:alpha val="51000"/>
              </a:srgbClr>
            </a:outerShdw>
          </a:effectLst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sp>
        <p:nvSpPr>
          <p:cNvPr id="570" name="Google Shape;570;p32"/>
          <p:cNvSpPr/>
          <p:nvPr/>
        </p:nvSpPr>
        <p:spPr>
          <a:xfrm>
            <a:off x="10671150" y="2317389"/>
            <a:ext cx="6904800" cy="808800"/>
          </a:xfrm>
          <a:prstGeom prst="roundRect">
            <a:avLst>
              <a:gd name="adj" fmla="val 16667"/>
            </a:avLst>
          </a:prstGeom>
          <a:solidFill>
            <a:srgbClr val="FE5000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000" b="1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571" name="Google Shape;571;p32"/>
          <p:cNvSpPr txBox="1"/>
          <p:nvPr/>
        </p:nvSpPr>
        <p:spPr>
          <a:xfrm>
            <a:off x="12036900" y="2210800"/>
            <a:ext cx="4679400" cy="98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000" b="1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техническое средство оповещения (ТСО) в I этапе</a:t>
            </a:r>
            <a:endParaRPr sz="2800"/>
          </a:p>
        </p:txBody>
      </p:sp>
      <p:pic>
        <p:nvPicPr>
          <p:cNvPr id="572" name="Google Shape;572;p32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10247154" y="5053250"/>
            <a:ext cx="8564999" cy="4973549"/>
          </a:xfrm>
          <a:prstGeom prst="rect">
            <a:avLst/>
          </a:prstGeom>
          <a:noFill/>
          <a:ln>
            <a:noFill/>
          </a:ln>
        </p:spPr>
      </p:pic>
      <p:pic>
        <p:nvPicPr>
          <p:cNvPr id="573" name="Google Shape;573;p32"/>
          <p:cNvPicPr preferRelativeResize="0"/>
          <p:nvPr/>
        </p:nvPicPr>
        <p:blipFill>
          <a:blip r:embed="rId7">
            <a:alphaModFix amt="71000"/>
          </a:blip>
          <a:stretch>
            <a:fillRect/>
          </a:stretch>
        </p:blipFill>
        <p:spPr>
          <a:xfrm>
            <a:off x="12378718" y="6072353"/>
            <a:ext cx="1026540" cy="1026545"/>
          </a:xfrm>
          <a:prstGeom prst="rect">
            <a:avLst/>
          </a:prstGeom>
          <a:noFill/>
          <a:ln>
            <a:noFill/>
          </a:ln>
        </p:spPr>
      </p:pic>
      <p:pic>
        <p:nvPicPr>
          <p:cNvPr id="574" name="Google Shape;574;p32"/>
          <p:cNvPicPr preferRelativeResize="0"/>
          <p:nvPr/>
        </p:nvPicPr>
        <p:blipFill>
          <a:blip r:embed="rId7">
            <a:alphaModFix amt="71000"/>
          </a:blip>
          <a:stretch>
            <a:fillRect/>
          </a:stretch>
        </p:blipFill>
        <p:spPr>
          <a:xfrm>
            <a:off x="15954555" y="7613499"/>
            <a:ext cx="756600" cy="756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75" name="Google Shape;575;p32"/>
          <p:cNvPicPr preferRelativeResize="0"/>
          <p:nvPr/>
        </p:nvPicPr>
        <p:blipFill>
          <a:blip r:embed="rId7">
            <a:alphaModFix amt="71000"/>
          </a:blip>
          <a:stretch>
            <a:fillRect/>
          </a:stretch>
        </p:blipFill>
        <p:spPr>
          <a:xfrm>
            <a:off x="15192549" y="6286900"/>
            <a:ext cx="864000" cy="864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76" name="Google Shape;576;p32"/>
          <p:cNvPicPr preferRelativeResize="0"/>
          <p:nvPr/>
        </p:nvPicPr>
        <p:blipFill>
          <a:blip r:embed="rId7">
            <a:alphaModFix amt="71000"/>
          </a:blip>
          <a:stretch>
            <a:fillRect/>
          </a:stretch>
        </p:blipFill>
        <p:spPr>
          <a:xfrm>
            <a:off x="13571900" y="7081000"/>
            <a:ext cx="629100" cy="629100"/>
          </a:xfrm>
          <a:prstGeom prst="rect">
            <a:avLst/>
          </a:prstGeom>
          <a:noFill/>
          <a:ln>
            <a:noFill/>
          </a:ln>
        </p:spPr>
      </p:pic>
      <p:sp>
        <p:nvSpPr>
          <p:cNvPr id="577" name="Google Shape;577;p32"/>
          <p:cNvSpPr txBox="1"/>
          <p:nvPr/>
        </p:nvSpPr>
        <p:spPr>
          <a:xfrm>
            <a:off x="10507902" y="7520578"/>
            <a:ext cx="5372400" cy="2385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Arial"/>
              <a:buNone/>
            </a:pPr>
            <a:r>
              <a:rPr lang="ru" sz="2700" b="1">
                <a:solidFill>
                  <a:srgbClr val="FFFFFF"/>
                </a:solidFill>
                <a:highlight>
                  <a:srgbClr val="3C78D8"/>
                </a:highlight>
                <a:latin typeface="Roboto"/>
                <a:ea typeface="Roboto"/>
                <a:cs typeface="Roboto"/>
                <a:sym typeface="Roboto"/>
              </a:rPr>
              <a:t>Будет использоваться инфраструктура мобильной сети ГК  «Таттелеком»</a:t>
            </a:r>
            <a:endParaRPr sz="2700" b="1">
              <a:solidFill>
                <a:srgbClr val="FFFFFF"/>
              </a:solidFill>
              <a:highlight>
                <a:srgbClr val="3C78D8"/>
              </a:highlight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Arial"/>
              <a:buNone/>
            </a:pPr>
            <a:endParaRPr sz="2700" b="1">
              <a:solidFill>
                <a:srgbClr val="FFFFFF"/>
              </a:solidFill>
              <a:highlight>
                <a:srgbClr val="3C78D8"/>
              </a:highlight>
              <a:latin typeface="Roboto"/>
              <a:ea typeface="Roboto"/>
              <a:cs typeface="Roboto"/>
              <a:sym typeface="Roboto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500"/>
              <a:buFont typeface="Arial"/>
              <a:buNone/>
            </a:pPr>
            <a:endParaRPr sz="2300"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578" name="Google Shape;578;p32"/>
          <p:cNvSpPr txBox="1"/>
          <p:nvPr/>
        </p:nvSpPr>
        <p:spPr>
          <a:xfrm>
            <a:off x="24330669" y="4385571"/>
            <a:ext cx="3423600" cy="1215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3500" b="1">
                <a:solidFill>
                  <a:srgbClr val="3C78D8"/>
                </a:solidFill>
                <a:latin typeface="Montserrat"/>
                <a:ea typeface="Montserrat"/>
                <a:cs typeface="Montserrat"/>
                <a:sym typeface="Montserrat"/>
              </a:rPr>
              <a:t>~</a:t>
            </a:r>
            <a:r>
              <a:rPr lang="ru" sz="5500" b="1">
                <a:solidFill>
                  <a:srgbClr val="3C78D8"/>
                </a:solidFill>
                <a:latin typeface="Montserrat"/>
                <a:ea typeface="Montserrat"/>
                <a:cs typeface="Montserrat"/>
                <a:sym typeface="Montserrat"/>
              </a:rPr>
              <a:t>1 650</a:t>
            </a:r>
            <a:endParaRPr sz="2200">
              <a:solidFill>
                <a:srgbClr val="3C78D8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579" name="Google Shape;579;p32"/>
          <p:cNvSpPr txBox="1"/>
          <p:nvPr/>
        </p:nvSpPr>
        <p:spPr>
          <a:xfrm>
            <a:off x="24337558" y="5240570"/>
            <a:ext cx="4061400" cy="1077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2300" b="1">
                <a:latin typeface="Roboto"/>
                <a:ea typeface="Roboto"/>
                <a:cs typeface="Roboto"/>
                <a:sym typeface="Roboto"/>
              </a:rPr>
              <a:t>сиренных установок</a:t>
            </a:r>
            <a:endParaRPr sz="2300" b="1">
              <a:latin typeface="Roboto"/>
              <a:ea typeface="Roboto"/>
              <a:cs typeface="Roboto"/>
              <a:sym typeface="Roboto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2300" b="1">
                <a:latin typeface="Roboto"/>
                <a:ea typeface="Roboto"/>
                <a:cs typeface="Roboto"/>
                <a:sym typeface="Roboto"/>
              </a:rPr>
              <a:t>за 4 года  </a:t>
            </a:r>
            <a:endParaRPr sz="2300" b="1"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580" name="Google Shape;580;p32"/>
          <p:cNvPicPr preferRelativeResize="0"/>
          <p:nvPr/>
        </p:nvPicPr>
        <p:blipFill>
          <a:blip r:embed="rId8">
            <a:alphaModFix amt="29000"/>
          </a:blip>
          <a:stretch>
            <a:fillRect/>
          </a:stretch>
        </p:blipFill>
        <p:spPr>
          <a:xfrm>
            <a:off x="22463126" y="4823375"/>
            <a:ext cx="1365000" cy="1365000"/>
          </a:xfrm>
          <a:prstGeom prst="rect">
            <a:avLst/>
          </a:prstGeom>
          <a:noFill/>
          <a:ln>
            <a:noFill/>
          </a:ln>
        </p:spPr>
      </p:pic>
      <p:sp>
        <p:nvSpPr>
          <p:cNvPr id="581" name="Google Shape;581;p32"/>
          <p:cNvSpPr txBox="1"/>
          <p:nvPr/>
        </p:nvSpPr>
        <p:spPr>
          <a:xfrm>
            <a:off x="11402549" y="3532663"/>
            <a:ext cx="5203800" cy="661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1900" b="1">
                <a:latin typeface="Roboto"/>
                <a:ea typeface="Roboto"/>
                <a:cs typeface="Roboto"/>
                <a:sym typeface="Roboto"/>
              </a:rPr>
              <a:t>Договор о создании РСОН от 29.04.2025</a:t>
            </a:r>
            <a:endParaRPr sz="1900" b="1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582" name="Google Shape;582;p32"/>
          <p:cNvSpPr/>
          <p:nvPr/>
        </p:nvSpPr>
        <p:spPr>
          <a:xfrm>
            <a:off x="17930350" y="2325618"/>
            <a:ext cx="2968200" cy="1498200"/>
          </a:xfrm>
          <a:prstGeom prst="roundRect">
            <a:avLst>
              <a:gd name="adj" fmla="val 14307"/>
            </a:avLst>
          </a:prstGeom>
          <a:noFill/>
          <a:ln w="9525" cap="flat" cmpd="sng">
            <a:solidFill>
              <a:srgbClr val="FC4C0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200" b="1">
                <a:solidFill>
                  <a:srgbClr val="FFFFFF"/>
                </a:solidFill>
                <a:highlight>
                  <a:srgbClr val="FA4907"/>
                </a:highlight>
                <a:latin typeface="Roboto"/>
                <a:ea typeface="Roboto"/>
                <a:cs typeface="Roboto"/>
                <a:sym typeface="Roboto"/>
              </a:rPr>
              <a:t>Срок передачи </a:t>
            </a:r>
            <a:br>
              <a:rPr lang="ru" sz="2200" b="1">
                <a:solidFill>
                  <a:srgbClr val="FFFFFF"/>
                </a:solidFill>
                <a:highlight>
                  <a:srgbClr val="FA4907"/>
                </a:highlight>
                <a:latin typeface="Roboto"/>
                <a:ea typeface="Roboto"/>
                <a:cs typeface="Roboto"/>
                <a:sym typeface="Roboto"/>
              </a:rPr>
            </a:br>
            <a:r>
              <a:rPr lang="ru" sz="2200" b="1">
                <a:solidFill>
                  <a:srgbClr val="FFFFFF"/>
                </a:solidFill>
                <a:highlight>
                  <a:srgbClr val="FA4907"/>
                </a:highlight>
                <a:latin typeface="Roboto"/>
                <a:ea typeface="Roboto"/>
                <a:cs typeface="Roboto"/>
                <a:sym typeface="Roboto"/>
              </a:rPr>
              <a:t> I этапа:</a:t>
            </a:r>
            <a:endParaRPr sz="2200" b="1">
              <a:solidFill>
                <a:srgbClr val="FFFFFF"/>
              </a:solidFill>
              <a:highlight>
                <a:srgbClr val="FA4907"/>
              </a:highlight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br>
              <a:rPr lang="ru" sz="200" b="1">
                <a:solidFill>
                  <a:srgbClr val="111111"/>
                </a:solidFill>
                <a:latin typeface="Roboto"/>
                <a:ea typeface="Roboto"/>
                <a:cs typeface="Roboto"/>
                <a:sym typeface="Roboto"/>
              </a:rPr>
            </a:br>
            <a:r>
              <a:rPr lang="ru" sz="2400" b="1">
                <a:solidFill>
                  <a:srgbClr val="111111"/>
                </a:solidFill>
                <a:latin typeface="Roboto"/>
                <a:ea typeface="Roboto"/>
                <a:cs typeface="Roboto"/>
                <a:sym typeface="Roboto"/>
              </a:rPr>
              <a:t>31.05.2026</a:t>
            </a:r>
            <a:endParaRPr sz="2400" b="1">
              <a:solidFill>
                <a:srgbClr val="11111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583" name="Google Shape;583;p32"/>
          <p:cNvSpPr txBox="1"/>
          <p:nvPr/>
        </p:nvSpPr>
        <p:spPr>
          <a:xfrm>
            <a:off x="24332032" y="2807948"/>
            <a:ext cx="2212800" cy="1308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3900" b="1">
                <a:solidFill>
                  <a:srgbClr val="6AA84F"/>
                </a:solidFill>
                <a:latin typeface="Montserrat"/>
                <a:ea typeface="Montserrat"/>
                <a:cs typeface="Montserrat"/>
                <a:sym typeface="Montserrat"/>
              </a:rPr>
              <a:t>&gt;</a:t>
            </a:r>
            <a:r>
              <a:rPr lang="ru" sz="6100" b="1">
                <a:solidFill>
                  <a:srgbClr val="6AA84F"/>
                </a:solidFill>
                <a:latin typeface="Montserrat"/>
                <a:ea typeface="Montserrat"/>
                <a:cs typeface="Montserrat"/>
                <a:sym typeface="Montserrat"/>
              </a:rPr>
              <a:t>75</a:t>
            </a:r>
            <a:r>
              <a:rPr lang="ru" sz="4300" b="1">
                <a:solidFill>
                  <a:srgbClr val="6AA84F"/>
                </a:solidFill>
                <a:latin typeface="Montserrat"/>
                <a:ea typeface="Montserrat"/>
                <a:cs typeface="Montserrat"/>
                <a:sym typeface="Montserrat"/>
              </a:rPr>
              <a:t>%</a:t>
            </a:r>
            <a:endParaRPr sz="3100" b="1">
              <a:solidFill>
                <a:srgbClr val="6AA84F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584" name="Google Shape;584;p32"/>
          <p:cNvSpPr txBox="1"/>
          <p:nvPr/>
        </p:nvSpPr>
        <p:spPr>
          <a:xfrm>
            <a:off x="24332071" y="3619773"/>
            <a:ext cx="3052800" cy="72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300" b="1">
                <a:latin typeface="Roboto"/>
                <a:ea typeface="Roboto"/>
                <a:cs typeface="Roboto"/>
                <a:sym typeface="Roboto"/>
              </a:rPr>
              <a:t>охват населения</a:t>
            </a:r>
            <a:endParaRPr sz="2800"/>
          </a:p>
        </p:txBody>
      </p:sp>
      <p:sp>
        <p:nvSpPr>
          <p:cNvPr id="585" name="Google Shape;585;p32"/>
          <p:cNvSpPr txBox="1"/>
          <p:nvPr/>
        </p:nvSpPr>
        <p:spPr>
          <a:xfrm>
            <a:off x="22191335" y="3069495"/>
            <a:ext cx="2831400" cy="12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700" b="1">
                <a:solidFill>
                  <a:srgbClr val="FFFFFF"/>
                </a:solidFill>
                <a:highlight>
                  <a:srgbClr val="FA4907"/>
                </a:highlight>
                <a:latin typeface="Roboto"/>
                <a:ea typeface="Roboto"/>
                <a:cs typeface="Roboto"/>
                <a:sym typeface="Roboto"/>
              </a:rPr>
              <a:t>Целевые показатели</a:t>
            </a:r>
            <a:endParaRPr sz="3200">
              <a:highlight>
                <a:srgbClr val="FA4907"/>
              </a:highlight>
            </a:endParaRPr>
          </a:p>
        </p:txBody>
      </p:sp>
      <p:cxnSp>
        <p:nvCxnSpPr>
          <p:cNvPr id="586" name="Google Shape;586;p32"/>
          <p:cNvCxnSpPr/>
          <p:nvPr/>
        </p:nvCxnSpPr>
        <p:spPr>
          <a:xfrm>
            <a:off x="22399650" y="4457300"/>
            <a:ext cx="4932600" cy="0"/>
          </a:xfrm>
          <a:prstGeom prst="straightConnector1">
            <a:avLst/>
          </a:prstGeom>
          <a:noFill/>
          <a:ln w="9525" cap="flat" cmpd="sng">
            <a:solidFill>
              <a:srgbClr val="999999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587" name="Google Shape;587;p32"/>
          <p:cNvSpPr/>
          <p:nvPr/>
        </p:nvSpPr>
        <p:spPr>
          <a:xfrm>
            <a:off x="10971250" y="3662450"/>
            <a:ext cx="391800" cy="391800"/>
          </a:xfrm>
          <a:prstGeom prst="ellipse">
            <a:avLst/>
          </a:prstGeom>
          <a:solidFill>
            <a:srgbClr val="6AA84F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sp>
        <p:nvSpPr>
          <p:cNvPr id="588" name="Google Shape;588;p32"/>
          <p:cNvSpPr txBox="1"/>
          <p:nvPr/>
        </p:nvSpPr>
        <p:spPr>
          <a:xfrm>
            <a:off x="11402549" y="4066063"/>
            <a:ext cx="5203800" cy="95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1900" b="1">
                <a:latin typeface="Roboto"/>
                <a:ea typeface="Roboto"/>
                <a:cs typeface="Roboto"/>
                <a:sym typeface="Roboto"/>
              </a:rPr>
              <a:t>Спецификация к договору подписана</a:t>
            </a:r>
            <a:endParaRPr sz="1900" b="1">
              <a:latin typeface="Roboto"/>
              <a:ea typeface="Roboto"/>
              <a:cs typeface="Roboto"/>
              <a:sym typeface="Roboto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1900" b="1">
                <a:latin typeface="Roboto"/>
                <a:ea typeface="Roboto"/>
                <a:cs typeface="Roboto"/>
                <a:sym typeface="Roboto"/>
              </a:rPr>
              <a:t>и вступила в силу с 10.06.2025</a:t>
            </a:r>
            <a:endParaRPr sz="1900" b="1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589" name="Google Shape;589;p32"/>
          <p:cNvSpPr txBox="1"/>
          <p:nvPr/>
        </p:nvSpPr>
        <p:spPr>
          <a:xfrm>
            <a:off x="11402549" y="4787250"/>
            <a:ext cx="5203800" cy="95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1900" b="1">
                <a:latin typeface="Roboto"/>
                <a:ea typeface="Roboto"/>
                <a:cs typeface="Roboto"/>
                <a:sym typeface="Roboto"/>
              </a:rPr>
              <a:t>Закупочная процедура проведена,</a:t>
            </a:r>
            <a:br>
              <a:rPr lang="ru" sz="1900" b="1">
                <a:latin typeface="Roboto"/>
                <a:ea typeface="Roboto"/>
                <a:cs typeface="Roboto"/>
                <a:sym typeface="Roboto"/>
              </a:rPr>
            </a:br>
            <a:r>
              <a:rPr lang="ru" sz="1900" b="1">
                <a:latin typeface="Roboto"/>
                <a:ea typeface="Roboto"/>
                <a:cs typeface="Roboto"/>
                <a:sym typeface="Roboto"/>
              </a:rPr>
              <a:t>ожидается поставка</a:t>
            </a:r>
            <a:endParaRPr sz="1900" b="1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590" name="Google Shape;590;p32"/>
          <p:cNvSpPr/>
          <p:nvPr/>
        </p:nvSpPr>
        <p:spPr>
          <a:xfrm>
            <a:off x="10971250" y="5053100"/>
            <a:ext cx="391800" cy="391800"/>
          </a:xfrm>
          <a:prstGeom prst="ellipse">
            <a:avLst/>
          </a:prstGeom>
          <a:solidFill>
            <a:srgbClr val="FE5000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sp>
        <p:nvSpPr>
          <p:cNvPr id="591" name="Google Shape;591;p32"/>
          <p:cNvSpPr txBox="1"/>
          <p:nvPr/>
        </p:nvSpPr>
        <p:spPr>
          <a:xfrm>
            <a:off x="10654304" y="2155300"/>
            <a:ext cx="1660800" cy="1108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4800" b="1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521</a:t>
            </a:r>
            <a:endParaRPr sz="4800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592" name="Google Shape;592;p32"/>
          <p:cNvSpPr txBox="1"/>
          <p:nvPr/>
        </p:nvSpPr>
        <p:spPr>
          <a:xfrm>
            <a:off x="22221000" y="6304079"/>
            <a:ext cx="5372400" cy="2616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500"/>
              <a:buFont typeface="Arial"/>
              <a:buNone/>
            </a:pPr>
            <a:r>
              <a:rPr lang="ru" sz="2300" b="1">
                <a:solidFill>
                  <a:srgbClr val="FFFFFF"/>
                </a:solidFill>
                <a:highlight>
                  <a:srgbClr val="666666"/>
                </a:highlight>
                <a:latin typeface="Roboto"/>
                <a:ea typeface="Roboto"/>
                <a:cs typeface="Roboto"/>
                <a:sym typeface="Roboto"/>
              </a:rPr>
              <a:t>Не сервисная модель.</a:t>
            </a:r>
            <a:endParaRPr sz="2300" b="1">
              <a:solidFill>
                <a:srgbClr val="FFFFFF"/>
              </a:solidFill>
              <a:highlight>
                <a:srgbClr val="666666"/>
              </a:highlight>
              <a:latin typeface="Roboto"/>
              <a:ea typeface="Roboto"/>
              <a:cs typeface="Roboto"/>
              <a:sym typeface="Roboto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500"/>
              <a:buFont typeface="Arial"/>
              <a:buNone/>
            </a:pPr>
            <a:r>
              <a:rPr lang="ru" sz="1900"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ПАО «Таттелеком» выполняет поставку, монтаж и подведение линий связи. </a:t>
            </a:r>
            <a:endParaRPr sz="1900"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500"/>
              <a:buFont typeface="Arial"/>
              <a:buNone/>
            </a:pPr>
            <a:endParaRPr sz="1500"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500"/>
              <a:buFont typeface="Arial"/>
              <a:buNone/>
            </a:pPr>
            <a:endParaRPr sz="900"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Arial"/>
              <a:buNone/>
            </a:pPr>
            <a:r>
              <a:rPr lang="ru" sz="2300" b="1">
                <a:solidFill>
                  <a:srgbClr val="FFFFFF"/>
                </a:solidFill>
                <a:highlight>
                  <a:srgbClr val="FF5300"/>
                </a:highlight>
                <a:latin typeface="Roboto"/>
                <a:ea typeface="Roboto"/>
                <a:cs typeface="Roboto"/>
                <a:sym typeface="Roboto"/>
              </a:rPr>
              <a:t>Эксплуатация</a:t>
            </a:r>
            <a:endParaRPr sz="2300" b="1">
              <a:solidFill>
                <a:srgbClr val="FFFFFF"/>
              </a:solidFill>
              <a:highlight>
                <a:srgbClr val="FF5300"/>
              </a:highlight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500"/>
              <a:buFont typeface="Arial"/>
              <a:buNone/>
            </a:pPr>
            <a:r>
              <a:rPr lang="ru" sz="1900">
                <a:solidFill>
                  <a:srgbClr val="000000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осуществляется МЧС РТ </a:t>
            </a:r>
            <a:br>
              <a:rPr lang="ru" sz="1900">
                <a:solidFill>
                  <a:srgbClr val="000000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</a:br>
            <a:r>
              <a:rPr lang="ru" sz="1900">
                <a:solidFill>
                  <a:srgbClr val="000000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и привлеченными ими ресурсами. </a:t>
            </a:r>
            <a:endParaRPr sz="2300" b="1">
              <a:solidFill>
                <a:srgbClr val="FFFFFF"/>
              </a:solidFill>
              <a:highlight>
                <a:srgbClr val="FF5300"/>
              </a:highlight>
              <a:latin typeface="Roboto"/>
              <a:ea typeface="Roboto"/>
              <a:cs typeface="Roboto"/>
              <a:sym typeface="Roboto"/>
            </a:endParaRPr>
          </a:p>
        </p:txBody>
      </p:sp>
      <p:cxnSp>
        <p:nvCxnSpPr>
          <p:cNvPr id="593" name="Google Shape;593;p32"/>
          <p:cNvCxnSpPr>
            <a:stCxn id="587" idx="4"/>
            <a:endCxn id="590" idx="0"/>
          </p:cNvCxnSpPr>
          <p:nvPr/>
        </p:nvCxnSpPr>
        <p:spPr>
          <a:xfrm>
            <a:off x="11167150" y="4054250"/>
            <a:ext cx="0" cy="999000"/>
          </a:xfrm>
          <a:prstGeom prst="straightConnector1">
            <a:avLst/>
          </a:prstGeom>
          <a:noFill/>
          <a:ln w="9525" cap="flat" cmpd="sng">
            <a:solidFill>
              <a:srgbClr val="595959"/>
            </a:solidFill>
            <a:prstDash val="dash"/>
            <a:round/>
            <a:headEnd type="none" w="med" len="med"/>
            <a:tailEnd type="none" w="med" len="med"/>
          </a:ln>
        </p:spPr>
      </p:cxnSp>
      <p:sp>
        <p:nvSpPr>
          <p:cNvPr id="594" name="Google Shape;594;p32"/>
          <p:cNvSpPr/>
          <p:nvPr/>
        </p:nvSpPr>
        <p:spPr>
          <a:xfrm>
            <a:off x="10971250" y="4348250"/>
            <a:ext cx="391800" cy="391800"/>
          </a:xfrm>
          <a:prstGeom prst="ellipse">
            <a:avLst/>
          </a:prstGeom>
          <a:solidFill>
            <a:srgbClr val="6AA84F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sp>
        <p:nvSpPr>
          <p:cNvPr id="595" name="Google Shape;595;p32"/>
          <p:cNvSpPr/>
          <p:nvPr/>
        </p:nvSpPr>
        <p:spPr>
          <a:xfrm>
            <a:off x="17930350" y="4004550"/>
            <a:ext cx="3052800" cy="5133600"/>
          </a:xfrm>
          <a:prstGeom prst="roundRect">
            <a:avLst>
              <a:gd name="adj" fmla="val 8170"/>
            </a:avLst>
          </a:prstGeom>
          <a:noFill/>
          <a:ln w="9525" cap="flat" cmpd="sng">
            <a:solidFill>
              <a:srgbClr val="FC4C0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3400" b="1">
                <a:solidFill>
                  <a:srgbClr val="FFFFFF"/>
                </a:solidFill>
                <a:highlight>
                  <a:srgbClr val="3C78D8"/>
                </a:highlight>
                <a:latin typeface="Roboto"/>
                <a:ea typeface="Roboto"/>
                <a:cs typeface="Roboto"/>
                <a:sym typeface="Roboto"/>
              </a:rPr>
              <a:t>11</a:t>
            </a:r>
            <a:r>
              <a:rPr lang="ru" sz="800" b="1">
                <a:solidFill>
                  <a:srgbClr val="FFFFFF"/>
                </a:solidFill>
                <a:highlight>
                  <a:srgbClr val="3C78D8"/>
                </a:highlight>
                <a:latin typeface="Roboto"/>
                <a:ea typeface="Roboto"/>
                <a:cs typeface="Roboto"/>
                <a:sym typeface="Roboto"/>
              </a:rPr>
              <a:t> </a:t>
            </a:r>
            <a:r>
              <a:rPr lang="ru" sz="2200" b="1">
                <a:solidFill>
                  <a:srgbClr val="FFFFFF"/>
                </a:solidFill>
                <a:highlight>
                  <a:srgbClr val="3C78D8"/>
                </a:highlight>
                <a:latin typeface="Roboto"/>
                <a:ea typeface="Roboto"/>
                <a:cs typeface="Roboto"/>
                <a:sym typeface="Roboto"/>
              </a:rPr>
              <a:t>первых</a:t>
            </a:r>
            <a:endParaRPr sz="3400" b="1">
              <a:solidFill>
                <a:srgbClr val="FFFFFF"/>
              </a:solidFill>
              <a:highlight>
                <a:srgbClr val="3C78D8"/>
              </a:highlight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200" b="1">
                <a:solidFill>
                  <a:srgbClr val="FFFFFF"/>
                </a:solidFill>
                <a:highlight>
                  <a:srgbClr val="3C78D8"/>
                </a:highlight>
                <a:latin typeface="Roboto"/>
                <a:ea typeface="Roboto"/>
                <a:cs typeface="Roboto"/>
                <a:sym typeface="Roboto"/>
              </a:rPr>
              <a:t>муниципалитетов</a:t>
            </a:r>
            <a:endParaRPr sz="2200" b="1">
              <a:solidFill>
                <a:srgbClr val="FFFFFF"/>
              </a:solidFill>
              <a:highlight>
                <a:srgbClr val="3C78D8"/>
              </a:highlight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400" b="1">
                <a:solidFill>
                  <a:srgbClr val="FFFFFF"/>
                </a:solidFill>
                <a:highlight>
                  <a:srgbClr val="3C78D8"/>
                </a:highlight>
                <a:latin typeface="Roboto"/>
                <a:ea typeface="Roboto"/>
                <a:cs typeface="Roboto"/>
                <a:sym typeface="Roboto"/>
              </a:rPr>
              <a:t> </a:t>
            </a:r>
            <a:endParaRPr sz="200" b="1">
              <a:solidFill>
                <a:srgbClr val="FFFFFF"/>
              </a:solidFill>
              <a:highlight>
                <a:srgbClr val="3C78D8"/>
              </a:highlight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2000">
                <a:solidFill>
                  <a:srgbClr val="111111"/>
                </a:solidFill>
                <a:latin typeface="Roboto"/>
                <a:ea typeface="Roboto"/>
                <a:cs typeface="Roboto"/>
                <a:sym typeface="Roboto"/>
              </a:rPr>
              <a:t>Казань — 80%</a:t>
            </a:r>
            <a:endParaRPr sz="2000">
              <a:solidFill>
                <a:srgbClr val="11111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2000">
                <a:solidFill>
                  <a:srgbClr val="111111"/>
                </a:solidFill>
                <a:latin typeface="Roboto"/>
                <a:ea typeface="Roboto"/>
                <a:cs typeface="Roboto"/>
                <a:sym typeface="Roboto"/>
              </a:rPr>
              <a:t>Наб. Челны — 67%</a:t>
            </a:r>
            <a:endParaRPr sz="2000">
              <a:solidFill>
                <a:srgbClr val="11111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2000">
                <a:solidFill>
                  <a:srgbClr val="111111"/>
                </a:solidFill>
                <a:latin typeface="Roboto"/>
                <a:ea typeface="Roboto"/>
                <a:cs typeface="Roboto"/>
                <a:sym typeface="Roboto"/>
              </a:rPr>
              <a:t>Альметьевск — 70%</a:t>
            </a:r>
            <a:endParaRPr sz="2000">
              <a:solidFill>
                <a:srgbClr val="11111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2000">
                <a:solidFill>
                  <a:srgbClr val="111111"/>
                </a:solidFill>
                <a:latin typeface="Roboto"/>
                <a:ea typeface="Roboto"/>
                <a:cs typeface="Roboto"/>
                <a:sym typeface="Roboto"/>
              </a:rPr>
              <a:t>Нижнекамск — 71%</a:t>
            </a:r>
            <a:endParaRPr sz="2000">
              <a:solidFill>
                <a:srgbClr val="11111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2000">
                <a:solidFill>
                  <a:srgbClr val="111111"/>
                </a:solidFill>
                <a:latin typeface="Roboto"/>
                <a:ea typeface="Roboto"/>
                <a:cs typeface="Roboto"/>
                <a:sym typeface="Roboto"/>
              </a:rPr>
              <a:t>Богатые Сабы — 63%</a:t>
            </a:r>
            <a:endParaRPr sz="2000">
              <a:solidFill>
                <a:srgbClr val="11111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2000">
                <a:solidFill>
                  <a:srgbClr val="111111"/>
                </a:solidFill>
                <a:latin typeface="Roboto"/>
                <a:ea typeface="Roboto"/>
                <a:cs typeface="Roboto"/>
                <a:sym typeface="Roboto"/>
              </a:rPr>
              <a:t>Чистополь — 55%</a:t>
            </a:r>
            <a:endParaRPr sz="2000">
              <a:solidFill>
                <a:srgbClr val="11111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Arial"/>
              <a:buNone/>
            </a:pPr>
            <a:r>
              <a:rPr lang="ru" sz="2000">
                <a:solidFill>
                  <a:srgbClr val="111111"/>
                </a:solidFill>
                <a:latin typeface="Roboto"/>
                <a:ea typeface="Roboto"/>
                <a:cs typeface="Roboto"/>
                <a:sym typeface="Roboto"/>
              </a:rPr>
              <a:t>Буинск — 48%</a:t>
            </a:r>
            <a:endParaRPr sz="2000">
              <a:solidFill>
                <a:srgbClr val="11111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2000">
                <a:solidFill>
                  <a:srgbClr val="111111"/>
                </a:solidFill>
                <a:latin typeface="Roboto"/>
                <a:ea typeface="Roboto"/>
                <a:cs typeface="Roboto"/>
                <a:sym typeface="Roboto"/>
              </a:rPr>
              <a:t>Арск — 44%</a:t>
            </a:r>
            <a:endParaRPr sz="2000">
              <a:solidFill>
                <a:srgbClr val="11111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Arial"/>
              <a:buNone/>
            </a:pPr>
            <a:r>
              <a:rPr lang="ru" sz="2000">
                <a:solidFill>
                  <a:srgbClr val="111111"/>
                </a:solidFill>
                <a:latin typeface="Roboto"/>
                <a:ea typeface="Roboto"/>
                <a:cs typeface="Roboto"/>
                <a:sym typeface="Roboto"/>
              </a:rPr>
              <a:t>Елабуга — 42%</a:t>
            </a:r>
            <a:endParaRPr sz="2000">
              <a:solidFill>
                <a:srgbClr val="11111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Arial"/>
              <a:buNone/>
            </a:pPr>
            <a:r>
              <a:rPr lang="ru" sz="2000">
                <a:solidFill>
                  <a:srgbClr val="111111"/>
                </a:solidFill>
                <a:latin typeface="Roboto"/>
                <a:ea typeface="Roboto"/>
                <a:cs typeface="Roboto"/>
                <a:sym typeface="Roboto"/>
              </a:rPr>
              <a:t>Кукмор — 31%</a:t>
            </a:r>
            <a:endParaRPr sz="2000">
              <a:solidFill>
                <a:srgbClr val="11111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2000">
                <a:solidFill>
                  <a:srgbClr val="111111"/>
                </a:solidFill>
                <a:latin typeface="Roboto"/>
                <a:ea typeface="Roboto"/>
                <a:cs typeface="Roboto"/>
                <a:sym typeface="Roboto"/>
              </a:rPr>
              <a:t>Тюлячи — 29%</a:t>
            </a:r>
            <a:endParaRPr sz="2000">
              <a:solidFill>
                <a:srgbClr val="11111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596" name="Google Shape;596;p32"/>
          <p:cNvPicPr preferRelativeResize="0"/>
          <p:nvPr/>
        </p:nvPicPr>
        <p:blipFill>
          <a:blip r:embed="rId9">
            <a:alphaModFix/>
          </a:blip>
          <a:stretch>
            <a:fillRect/>
          </a:stretch>
        </p:blipFill>
        <p:spPr>
          <a:xfrm>
            <a:off x="24648309" y="7772279"/>
            <a:ext cx="391800" cy="391800"/>
          </a:xfrm>
          <a:prstGeom prst="rect">
            <a:avLst/>
          </a:prstGeom>
          <a:noFill/>
          <a:ln>
            <a:noFill/>
          </a:ln>
        </p:spPr>
      </p:pic>
      <p:sp>
        <p:nvSpPr>
          <p:cNvPr id="597" name="Google Shape;597;p32"/>
          <p:cNvSpPr txBox="1"/>
          <p:nvPr/>
        </p:nvSpPr>
        <p:spPr>
          <a:xfrm>
            <a:off x="18510380" y="9019510"/>
            <a:ext cx="2544000" cy="728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400" i="1">
                <a:solidFill>
                  <a:srgbClr val="FA4907"/>
                </a:solidFill>
              </a:rPr>
              <a:t>Указан % от общего кол-ва ТСО в проекте</a:t>
            </a:r>
            <a:endParaRPr sz="1400" i="1">
              <a:solidFill>
                <a:srgbClr val="FA4907"/>
              </a:solidFill>
            </a:endParaRPr>
          </a:p>
        </p:txBody>
      </p:sp>
      <p:pic>
        <p:nvPicPr>
          <p:cNvPr id="598" name="Google Shape;598;p32"/>
          <p:cNvPicPr preferRelativeResize="0"/>
          <p:nvPr/>
        </p:nvPicPr>
        <p:blipFill>
          <a:blip r:embed="rId10">
            <a:alphaModFix/>
          </a:blip>
          <a:stretch>
            <a:fillRect/>
          </a:stretch>
        </p:blipFill>
        <p:spPr>
          <a:xfrm>
            <a:off x="31903603" y="511454"/>
            <a:ext cx="3541199" cy="143573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dk1"/>
        </a:solidFill>
        <a:effectLst/>
      </p:bgPr>
    </p:bg>
    <p:spTree>
      <p:nvGrpSpPr>
        <p:cNvPr id="1" name="Shape 6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3" name="Google Shape;603;p33" title="20db923e23d2aa43c1dcea6673fed82c.gif"/>
          <p:cNvPicPr preferRelativeResize="0"/>
          <p:nvPr/>
        </p:nvPicPr>
        <p:blipFill rotWithShape="1">
          <a:blip r:embed="rId3">
            <a:alphaModFix amt="40000"/>
          </a:blip>
          <a:srcRect t="17177"/>
          <a:stretch/>
        </p:blipFill>
        <p:spPr>
          <a:xfrm rot="-5400000">
            <a:off x="23790012" y="-2442762"/>
            <a:ext cx="10343225" cy="15228749"/>
          </a:xfrm>
          <a:prstGeom prst="rect">
            <a:avLst/>
          </a:prstGeom>
          <a:noFill/>
          <a:ln>
            <a:noFill/>
          </a:ln>
        </p:spPr>
      </p:pic>
      <p:pic>
        <p:nvPicPr>
          <p:cNvPr id="604" name="Google Shape;604;p33" title="20db923e23d2aa43c1dcea6673fed82c.gif"/>
          <p:cNvPicPr preferRelativeResize="0"/>
          <p:nvPr/>
        </p:nvPicPr>
        <p:blipFill rotWithShape="1">
          <a:blip r:embed="rId3">
            <a:alphaModFix amt="40000"/>
          </a:blip>
          <a:srcRect t="17177"/>
          <a:stretch/>
        </p:blipFill>
        <p:spPr>
          <a:xfrm rot="-5400000">
            <a:off x="2381637" y="-2442762"/>
            <a:ext cx="10343225" cy="15228749"/>
          </a:xfrm>
          <a:prstGeom prst="rect">
            <a:avLst/>
          </a:prstGeom>
          <a:noFill/>
          <a:ln>
            <a:noFill/>
          </a:ln>
        </p:spPr>
      </p:pic>
      <p:pic>
        <p:nvPicPr>
          <p:cNvPr id="605" name="Google Shape;605;p33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1903603" y="511454"/>
            <a:ext cx="3541199" cy="1435733"/>
          </a:xfrm>
          <a:prstGeom prst="rect">
            <a:avLst/>
          </a:prstGeom>
          <a:noFill/>
          <a:ln>
            <a:noFill/>
          </a:ln>
        </p:spPr>
      </p:pic>
      <p:pic>
        <p:nvPicPr>
          <p:cNvPr id="606" name="Google Shape;606;p33"/>
          <p:cNvPicPr preferRelativeResize="0"/>
          <p:nvPr/>
        </p:nvPicPr>
        <p:blipFill rotWithShape="1">
          <a:blip r:embed="rId4">
            <a:alphaModFix amt="7000"/>
          </a:blip>
          <a:srcRect l="10785" t="17770" r="69702" b="25089"/>
          <a:stretch/>
        </p:blipFill>
        <p:spPr>
          <a:xfrm>
            <a:off x="849600" y="361612"/>
            <a:ext cx="3329300" cy="3952764"/>
          </a:xfrm>
          <a:prstGeom prst="rect">
            <a:avLst/>
          </a:prstGeom>
          <a:noFill/>
          <a:ln>
            <a:noFill/>
          </a:ln>
        </p:spPr>
      </p:pic>
      <p:pic>
        <p:nvPicPr>
          <p:cNvPr id="607" name="Google Shape;607;p33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9096333" y="-31625"/>
            <a:ext cx="15381548" cy="10371624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608" name="Google Shape;608;p33"/>
          <p:cNvCxnSpPr>
            <a:stCxn id="609" idx="3"/>
            <a:endCxn id="610" idx="1"/>
          </p:cNvCxnSpPr>
          <p:nvPr/>
        </p:nvCxnSpPr>
        <p:spPr>
          <a:xfrm rot="10800000" flipH="1">
            <a:off x="12867950" y="9110050"/>
            <a:ext cx="6730800" cy="13200"/>
          </a:xfrm>
          <a:prstGeom prst="straightConnector1">
            <a:avLst/>
          </a:prstGeom>
          <a:noFill/>
          <a:ln w="9525" cap="flat" cmpd="sng">
            <a:solidFill>
              <a:srgbClr val="595959"/>
            </a:solidFill>
            <a:prstDash val="solid"/>
            <a:round/>
            <a:headEnd type="oval" w="med" len="med"/>
            <a:tailEnd type="stealth" w="med" len="med"/>
          </a:ln>
        </p:spPr>
      </p:cxnSp>
      <p:pic>
        <p:nvPicPr>
          <p:cNvPr id="611" name="Google Shape;611;p33"/>
          <p:cNvPicPr preferRelativeResize="0"/>
          <p:nvPr/>
        </p:nvPicPr>
        <p:blipFill rotWithShape="1">
          <a:blip r:embed="rId6">
            <a:alphaModFix/>
          </a:blip>
          <a:srcRect t="12312" b="26886"/>
          <a:stretch/>
        </p:blipFill>
        <p:spPr>
          <a:xfrm>
            <a:off x="24039050" y="5025375"/>
            <a:ext cx="9316200" cy="3837000"/>
          </a:xfrm>
          <a:prstGeom prst="roundRect">
            <a:avLst>
              <a:gd name="adj" fmla="val 5645"/>
            </a:avLst>
          </a:prstGeom>
          <a:noFill/>
          <a:ln>
            <a:noFill/>
          </a:ln>
        </p:spPr>
      </p:pic>
      <p:pic>
        <p:nvPicPr>
          <p:cNvPr id="612" name="Google Shape;612;p33"/>
          <p:cNvPicPr preferRelativeResize="0"/>
          <p:nvPr/>
        </p:nvPicPr>
        <p:blipFill rotWithShape="1">
          <a:blip r:embed="rId7">
            <a:alphaModFix amt="24000"/>
          </a:blip>
          <a:srcRect l="56023" r="12524"/>
          <a:stretch/>
        </p:blipFill>
        <p:spPr>
          <a:xfrm>
            <a:off x="11103264" y="403996"/>
            <a:ext cx="5564698" cy="9883004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613" name="Google Shape;613;p33"/>
          <p:cNvCxnSpPr>
            <a:stCxn id="614" idx="3"/>
            <a:endCxn id="615" idx="1"/>
          </p:cNvCxnSpPr>
          <p:nvPr/>
        </p:nvCxnSpPr>
        <p:spPr>
          <a:xfrm rot="10800000" flipH="1">
            <a:off x="12865848" y="7328000"/>
            <a:ext cx="6713700" cy="26100"/>
          </a:xfrm>
          <a:prstGeom prst="straightConnector1">
            <a:avLst/>
          </a:prstGeom>
          <a:noFill/>
          <a:ln w="9525" cap="flat" cmpd="sng">
            <a:solidFill>
              <a:srgbClr val="595959"/>
            </a:solidFill>
            <a:prstDash val="solid"/>
            <a:round/>
            <a:headEnd type="oval" w="med" len="med"/>
            <a:tailEnd type="stealth" w="med" len="med"/>
          </a:ln>
        </p:spPr>
      </p:cxnSp>
      <p:cxnSp>
        <p:nvCxnSpPr>
          <p:cNvPr id="616" name="Google Shape;616;p33"/>
          <p:cNvCxnSpPr>
            <a:stCxn id="617" idx="3"/>
            <a:endCxn id="618" idx="1"/>
          </p:cNvCxnSpPr>
          <p:nvPr/>
        </p:nvCxnSpPr>
        <p:spPr>
          <a:xfrm rot="10800000" flipH="1">
            <a:off x="12852250" y="7937100"/>
            <a:ext cx="6727200" cy="10500"/>
          </a:xfrm>
          <a:prstGeom prst="straightConnector1">
            <a:avLst/>
          </a:prstGeom>
          <a:noFill/>
          <a:ln w="9525" cap="flat" cmpd="sng">
            <a:solidFill>
              <a:srgbClr val="595959"/>
            </a:solidFill>
            <a:prstDash val="solid"/>
            <a:round/>
            <a:headEnd type="oval" w="med" len="med"/>
            <a:tailEnd type="stealth" w="med" len="med"/>
          </a:ln>
        </p:spPr>
      </p:cxnSp>
      <p:sp>
        <p:nvSpPr>
          <p:cNvPr id="619" name="Google Shape;619;p33"/>
          <p:cNvSpPr/>
          <p:nvPr/>
        </p:nvSpPr>
        <p:spPr>
          <a:xfrm>
            <a:off x="15611400" y="6968153"/>
            <a:ext cx="3473400" cy="1761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600">
                <a:latin typeface="Roboto"/>
                <a:ea typeface="Roboto"/>
                <a:cs typeface="Roboto"/>
                <a:sym typeface="Roboto"/>
              </a:rPr>
              <a:t>- АВР: 24/7, круглосуточно;</a:t>
            </a:r>
            <a:endParaRPr sz="1600"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600">
                <a:latin typeface="Roboto"/>
                <a:ea typeface="Roboto"/>
                <a:cs typeface="Roboto"/>
                <a:sym typeface="Roboto"/>
              </a:rPr>
              <a:t>- удаление пыли и загрязнения;</a:t>
            </a:r>
            <a:endParaRPr sz="1600"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600">
                <a:latin typeface="Roboto"/>
                <a:ea typeface="Roboto"/>
                <a:cs typeface="Roboto"/>
                <a:sym typeface="Roboto"/>
              </a:rPr>
              <a:t>- тестовый звонок/соединение;</a:t>
            </a:r>
            <a:endParaRPr sz="1600"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600">
                <a:latin typeface="Roboto"/>
                <a:ea typeface="Roboto"/>
                <a:cs typeface="Roboto"/>
                <a:sym typeface="Roboto"/>
              </a:rPr>
              <a:t>- проверка комплектности и надежности крепления;</a:t>
            </a:r>
            <a:endParaRPr sz="1600"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600">
                <a:latin typeface="Roboto"/>
                <a:ea typeface="Roboto"/>
                <a:cs typeface="Roboto"/>
                <a:sym typeface="Roboto"/>
              </a:rPr>
              <a:t>- устранение повреждений.</a:t>
            </a:r>
            <a:endParaRPr sz="2000" b="1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620" name="Google Shape;620;p33"/>
          <p:cNvSpPr/>
          <p:nvPr/>
        </p:nvSpPr>
        <p:spPr>
          <a:xfrm>
            <a:off x="10743500" y="6223829"/>
            <a:ext cx="11028600" cy="612000"/>
          </a:xfrm>
          <a:prstGeom prst="roundRect">
            <a:avLst>
              <a:gd name="adj" fmla="val 16667"/>
            </a:avLst>
          </a:prstGeom>
          <a:solidFill>
            <a:srgbClr val="EFEFEF"/>
          </a:solidFill>
          <a:ln w="9525" cap="flat" cmpd="sng">
            <a:solidFill>
              <a:srgbClr val="666666"/>
            </a:solidFill>
            <a:prstDash val="dash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600">
              <a:solidFill>
                <a:srgbClr val="666666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621" name="Google Shape;621;p33"/>
          <p:cNvSpPr txBox="1"/>
          <p:nvPr/>
        </p:nvSpPr>
        <p:spPr>
          <a:xfrm>
            <a:off x="13247671" y="6194964"/>
            <a:ext cx="1912800" cy="661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900" b="1">
                <a:solidFill>
                  <a:srgbClr val="FFFFFF"/>
                </a:solidFill>
                <a:highlight>
                  <a:srgbClr val="4285F4"/>
                </a:highlight>
                <a:latin typeface="Roboto"/>
                <a:ea typeface="Roboto"/>
                <a:cs typeface="Roboto"/>
                <a:sym typeface="Roboto"/>
              </a:rPr>
              <a:t>На 2024 год</a:t>
            </a:r>
            <a:endParaRPr sz="1900" b="1">
              <a:solidFill>
                <a:srgbClr val="FFFFFF"/>
              </a:solidFill>
              <a:highlight>
                <a:srgbClr val="4285F4"/>
              </a:highlight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622" name="Google Shape;622;p33"/>
          <p:cNvSpPr/>
          <p:nvPr/>
        </p:nvSpPr>
        <p:spPr>
          <a:xfrm>
            <a:off x="13184943" y="6955071"/>
            <a:ext cx="2037600" cy="7902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400" b="1">
                <a:latin typeface="Roboto"/>
                <a:ea typeface="Roboto"/>
                <a:cs typeface="Roboto"/>
                <a:sym typeface="Roboto"/>
              </a:rPr>
              <a:t>1 473</a:t>
            </a:r>
            <a:endParaRPr sz="2400" b="1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623" name="Google Shape;623;p33"/>
          <p:cNvSpPr/>
          <p:nvPr/>
        </p:nvSpPr>
        <p:spPr>
          <a:xfrm>
            <a:off x="10743500" y="3467852"/>
            <a:ext cx="11746200" cy="2304600"/>
          </a:xfrm>
          <a:prstGeom prst="roundRect">
            <a:avLst>
              <a:gd name="adj" fmla="val 4866"/>
            </a:avLst>
          </a:prstGeom>
          <a:noFill/>
          <a:ln w="9525" cap="flat" cmpd="sng">
            <a:solidFill>
              <a:srgbClr val="999999"/>
            </a:solidFill>
            <a:prstDash val="dash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sp>
        <p:nvSpPr>
          <p:cNvPr id="624" name="Google Shape;624;p33"/>
          <p:cNvSpPr txBox="1"/>
          <p:nvPr/>
        </p:nvSpPr>
        <p:spPr>
          <a:xfrm>
            <a:off x="10489103" y="482329"/>
            <a:ext cx="10879800" cy="1354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800" tIns="243800" rIns="243800" bIns="24380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500"/>
              <a:buFont typeface="Arial"/>
              <a:buNone/>
            </a:pPr>
            <a:r>
              <a:rPr lang="ru" sz="3300" b="1">
                <a:latin typeface="Roboto"/>
                <a:ea typeface="Roboto"/>
                <a:cs typeface="Roboto"/>
                <a:sym typeface="Roboto"/>
              </a:rPr>
              <a:t>Устранение цифрового неравенства (УЦН)</a:t>
            </a:r>
            <a:endParaRPr sz="3300" b="1"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500"/>
              <a:buFont typeface="Arial"/>
              <a:buNone/>
            </a:pPr>
            <a:r>
              <a:rPr lang="ru" sz="2300">
                <a:latin typeface="Roboto"/>
                <a:ea typeface="Roboto"/>
                <a:cs typeface="Roboto"/>
                <a:sym typeface="Roboto"/>
              </a:rPr>
              <a:t>Республика Татарстан</a:t>
            </a:r>
            <a:endParaRPr sz="2300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625" name="Google Shape;625;p33"/>
          <p:cNvSpPr/>
          <p:nvPr/>
        </p:nvSpPr>
        <p:spPr>
          <a:xfrm>
            <a:off x="11198100" y="4175945"/>
            <a:ext cx="2684400" cy="888000"/>
          </a:xfrm>
          <a:prstGeom prst="roundRect">
            <a:avLst>
              <a:gd name="adj" fmla="val 8642"/>
            </a:avLst>
          </a:prstGeom>
          <a:solidFill>
            <a:srgbClr val="FFFFFF"/>
          </a:solidFill>
          <a:ln w="9525" cap="flat" cmpd="sng">
            <a:solidFill>
              <a:srgbClr val="D9D9D9"/>
            </a:solidFill>
            <a:prstDash val="solid"/>
            <a:round/>
            <a:headEnd type="none" w="sm" len="sm"/>
            <a:tailEnd type="none" w="sm" len="sm"/>
          </a:ln>
          <a:effectLst>
            <a:outerShdw blurRad="214313" dist="57150" dir="5400000" algn="bl" rotWithShape="0">
              <a:srgbClr val="999999">
                <a:alpha val="51000"/>
              </a:srgbClr>
            </a:outerShdw>
          </a:effectLst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sp>
        <p:nvSpPr>
          <p:cNvPr id="626" name="Google Shape;626;p33"/>
          <p:cNvSpPr txBox="1"/>
          <p:nvPr/>
        </p:nvSpPr>
        <p:spPr>
          <a:xfrm>
            <a:off x="11012346" y="3553374"/>
            <a:ext cx="2155200" cy="72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300" b="1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Заказчик:</a:t>
            </a:r>
            <a:endParaRPr sz="2300" b="1">
              <a:solidFill>
                <a:srgbClr val="000000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627" name="Google Shape;627;p33"/>
          <p:cNvSpPr/>
          <p:nvPr/>
        </p:nvSpPr>
        <p:spPr>
          <a:xfrm>
            <a:off x="14692778" y="4175945"/>
            <a:ext cx="2953800" cy="888000"/>
          </a:xfrm>
          <a:prstGeom prst="roundRect">
            <a:avLst>
              <a:gd name="adj" fmla="val 8642"/>
            </a:avLst>
          </a:prstGeom>
          <a:solidFill>
            <a:srgbClr val="FFFFFF"/>
          </a:solidFill>
          <a:ln w="9525" cap="flat" cmpd="sng">
            <a:solidFill>
              <a:srgbClr val="D9D9D9"/>
            </a:solidFill>
            <a:prstDash val="solid"/>
            <a:round/>
            <a:headEnd type="none" w="sm" len="sm"/>
            <a:tailEnd type="none" w="sm" len="sm"/>
          </a:ln>
          <a:effectLst>
            <a:outerShdw blurRad="214313" dist="57150" dir="5400000" algn="bl" rotWithShape="0">
              <a:srgbClr val="999999">
                <a:alpha val="51000"/>
              </a:srgbClr>
            </a:outerShdw>
          </a:effectLst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sp>
        <p:nvSpPr>
          <p:cNvPr id="628" name="Google Shape;628;p33"/>
          <p:cNvSpPr txBox="1"/>
          <p:nvPr/>
        </p:nvSpPr>
        <p:spPr>
          <a:xfrm>
            <a:off x="14524168" y="3553395"/>
            <a:ext cx="2544000" cy="72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300" b="1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Исполнитель:</a:t>
            </a:r>
            <a:endParaRPr sz="2300" b="1">
              <a:solidFill>
                <a:srgbClr val="000000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629" name="Google Shape;629;p33"/>
          <p:cNvSpPr/>
          <p:nvPr/>
        </p:nvSpPr>
        <p:spPr>
          <a:xfrm>
            <a:off x="18372012" y="4175945"/>
            <a:ext cx="3027000" cy="888000"/>
          </a:xfrm>
          <a:prstGeom prst="roundRect">
            <a:avLst>
              <a:gd name="adj" fmla="val 8642"/>
            </a:avLst>
          </a:prstGeom>
          <a:solidFill>
            <a:srgbClr val="3C78D8"/>
          </a:solidFill>
          <a:ln w="9525" cap="flat" cmpd="sng">
            <a:solidFill>
              <a:srgbClr val="D9D9D9"/>
            </a:solidFill>
            <a:prstDash val="solid"/>
            <a:round/>
            <a:headEnd type="none" w="sm" len="sm"/>
            <a:tailEnd type="none" w="sm" len="sm"/>
          </a:ln>
          <a:effectLst>
            <a:outerShdw blurRad="214313" dist="57150" dir="5400000" algn="bl" rotWithShape="0">
              <a:srgbClr val="999999">
                <a:alpha val="51000"/>
              </a:srgbClr>
            </a:outerShdw>
          </a:effectLst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sp>
        <p:nvSpPr>
          <p:cNvPr id="630" name="Google Shape;630;p33"/>
          <p:cNvSpPr txBox="1"/>
          <p:nvPr/>
        </p:nvSpPr>
        <p:spPr>
          <a:xfrm>
            <a:off x="18175150" y="3553395"/>
            <a:ext cx="2395800" cy="72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300" b="1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Исполнитель:</a:t>
            </a:r>
            <a:endParaRPr sz="2300" b="1">
              <a:solidFill>
                <a:srgbClr val="000000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631" name="Google Shape;631;p33"/>
          <p:cNvSpPr txBox="1"/>
          <p:nvPr/>
        </p:nvSpPr>
        <p:spPr>
          <a:xfrm>
            <a:off x="18510018" y="4282031"/>
            <a:ext cx="3169800" cy="661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900" b="1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ПАО «Таттелеком»</a:t>
            </a:r>
            <a:endParaRPr sz="1900" b="1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632" name="Google Shape;632;p33"/>
          <p:cNvSpPr txBox="1"/>
          <p:nvPr/>
        </p:nvSpPr>
        <p:spPr>
          <a:xfrm>
            <a:off x="14733382" y="4282045"/>
            <a:ext cx="3095400" cy="661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900" b="1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ПАО «Ростелеком»</a:t>
            </a:r>
            <a:endParaRPr sz="1900" b="1">
              <a:solidFill>
                <a:srgbClr val="000000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633" name="Google Shape;633;p33"/>
          <p:cNvSpPr txBox="1"/>
          <p:nvPr/>
        </p:nvSpPr>
        <p:spPr>
          <a:xfrm>
            <a:off x="10580658" y="2207339"/>
            <a:ext cx="11382000" cy="1108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4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Постановление Правительства РФ № 241 от </a:t>
            </a:r>
            <a:r>
              <a:rPr lang="ru" sz="2400" u="sng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21.04.2005 </a:t>
            </a:r>
            <a:endParaRPr sz="2400" u="sng">
              <a:solidFill>
                <a:srgbClr val="000000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400" b="1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«О мерах по организации оказания универсальных услуг связи»</a:t>
            </a:r>
            <a:endParaRPr sz="2600" b="1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634" name="Google Shape;634;p33"/>
          <p:cNvSpPr/>
          <p:nvPr/>
        </p:nvSpPr>
        <p:spPr>
          <a:xfrm>
            <a:off x="13486030" y="5064000"/>
            <a:ext cx="1912869" cy="355900"/>
          </a:xfrm>
          <a:custGeom>
            <a:avLst/>
            <a:gdLst/>
            <a:ahLst/>
            <a:cxnLst/>
            <a:rect l="l" t="t" r="r" b="b"/>
            <a:pathLst>
              <a:path w="31139" h="7118" extrusionOk="0">
                <a:moveTo>
                  <a:pt x="0" y="0"/>
                </a:moveTo>
                <a:lnTo>
                  <a:pt x="0" y="7118"/>
                </a:lnTo>
                <a:lnTo>
                  <a:pt x="31139" y="7118"/>
                </a:lnTo>
                <a:lnTo>
                  <a:pt x="31139" y="223"/>
                </a:lnTo>
              </a:path>
            </a:pathLst>
          </a:custGeom>
          <a:noFill/>
          <a:ln w="9525" cap="flat" cmpd="sng">
            <a:solidFill>
              <a:srgbClr val="595959"/>
            </a:solidFill>
            <a:prstDash val="dash"/>
            <a:round/>
            <a:headEnd type="diamond" w="med" len="med"/>
            <a:tailEnd type="triangle" w="med" len="med"/>
          </a:ln>
        </p:spPr>
      </p:sp>
      <p:sp>
        <p:nvSpPr>
          <p:cNvPr id="635" name="Google Shape;635;p33"/>
          <p:cNvSpPr/>
          <p:nvPr/>
        </p:nvSpPr>
        <p:spPr>
          <a:xfrm>
            <a:off x="17346979" y="5063995"/>
            <a:ext cx="1288065" cy="355900"/>
          </a:xfrm>
          <a:custGeom>
            <a:avLst/>
            <a:gdLst/>
            <a:ahLst/>
            <a:cxnLst/>
            <a:rect l="l" t="t" r="r" b="b"/>
            <a:pathLst>
              <a:path w="31139" h="7118" extrusionOk="0">
                <a:moveTo>
                  <a:pt x="0" y="0"/>
                </a:moveTo>
                <a:lnTo>
                  <a:pt x="0" y="7118"/>
                </a:lnTo>
                <a:lnTo>
                  <a:pt x="31139" y="7118"/>
                </a:lnTo>
                <a:lnTo>
                  <a:pt x="31139" y="223"/>
                </a:lnTo>
              </a:path>
            </a:pathLst>
          </a:custGeom>
          <a:noFill/>
          <a:ln w="9525" cap="flat" cmpd="sng">
            <a:solidFill>
              <a:srgbClr val="595959"/>
            </a:solidFill>
            <a:prstDash val="dash"/>
            <a:round/>
            <a:headEnd type="diamond" w="med" len="med"/>
            <a:tailEnd type="triangle" w="med" len="med"/>
          </a:ln>
        </p:spPr>
      </p:sp>
      <p:sp>
        <p:nvSpPr>
          <p:cNvPr id="636" name="Google Shape;636;p33"/>
          <p:cNvSpPr txBox="1"/>
          <p:nvPr/>
        </p:nvSpPr>
        <p:spPr>
          <a:xfrm>
            <a:off x="17765729" y="4891631"/>
            <a:ext cx="3745800" cy="892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700" i="1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на территории</a:t>
            </a:r>
            <a:endParaRPr sz="1700" i="1">
              <a:solidFill>
                <a:srgbClr val="000000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700" i="1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Республики Татарстан</a:t>
            </a:r>
            <a:endParaRPr sz="1700" i="1">
              <a:solidFill>
                <a:srgbClr val="000000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637" name="Google Shape;637;p33"/>
          <p:cNvSpPr txBox="1"/>
          <p:nvPr/>
        </p:nvSpPr>
        <p:spPr>
          <a:xfrm>
            <a:off x="11313855" y="4282045"/>
            <a:ext cx="3095400" cy="661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900" b="1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Государство</a:t>
            </a:r>
            <a:endParaRPr sz="1900" b="1">
              <a:solidFill>
                <a:srgbClr val="000000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614" name="Google Shape;614;p33"/>
          <p:cNvSpPr txBox="1"/>
          <p:nvPr/>
        </p:nvSpPr>
        <p:spPr>
          <a:xfrm>
            <a:off x="10804848" y="7015550"/>
            <a:ext cx="2061000" cy="677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000" b="1">
                <a:solidFill>
                  <a:srgbClr val="111111"/>
                </a:solidFill>
                <a:latin typeface="Roboto"/>
                <a:ea typeface="Roboto"/>
                <a:cs typeface="Roboto"/>
                <a:sym typeface="Roboto"/>
              </a:rPr>
              <a:t>Таксофоны</a:t>
            </a:r>
            <a:endParaRPr sz="2000" b="1">
              <a:solidFill>
                <a:srgbClr val="11111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617" name="Google Shape;617;p33"/>
          <p:cNvSpPr txBox="1"/>
          <p:nvPr/>
        </p:nvSpPr>
        <p:spPr>
          <a:xfrm>
            <a:off x="10939450" y="7609050"/>
            <a:ext cx="1912800" cy="677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000" b="1">
                <a:solidFill>
                  <a:srgbClr val="111111"/>
                </a:solidFill>
                <a:latin typeface="Roboto"/>
                <a:ea typeface="Roboto"/>
                <a:cs typeface="Roboto"/>
                <a:sym typeface="Roboto"/>
              </a:rPr>
              <a:t>Точки Wi-Fi</a:t>
            </a:r>
            <a:endParaRPr sz="2000" b="1">
              <a:solidFill>
                <a:srgbClr val="11111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609" name="Google Shape;609;p33"/>
          <p:cNvSpPr txBox="1"/>
          <p:nvPr/>
        </p:nvSpPr>
        <p:spPr>
          <a:xfrm>
            <a:off x="10183550" y="8784700"/>
            <a:ext cx="2684400" cy="677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000" b="1">
                <a:solidFill>
                  <a:srgbClr val="111111"/>
                </a:solidFill>
                <a:latin typeface="Roboto"/>
                <a:ea typeface="Roboto"/>
                <a:cs typeface="Roboto"/>
                <a:sym typeface="Roboto"/>
              </a:rPr>
              <a:t>Базовые станции</a:t>
            </a:r>
            <a:endParaRPr sz="2000" b="1">
              <a:solidFill>
                <a:srgbClr val="11111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638" name="Google Shape;638;p33"/>
          <p:cNvSpPr txBox="1"/>
          <p:nvPr/>
        </p:nvSpPr>
        <p:spPr>
          <a:xfrm>
            <a:off x="15657258" y="8672123"/>
            <a:ext cx="3408600" cy="8619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6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Строительство оптических линий до базовых станции.</a:t>
            </a:r>
            <a:endParaRPr sz="2800"/>
          </a:p>
        </p:txBody>
      </p:sp>
      <p:pic>
        <p:nvPicPr>
          <p:cNvPr id="639" name="Google Shape;639;p33"/>
          <p:cNvPicPr preferRelativeResize="0"/>
          <p:nvPr/>
        </p:nvPicPr>
        <p:blipFill rotWithShape="1">
          <a:blip r:embed="rId8">
            <a:alphaModFix/>
          </a:blip>
          <a:srcRect l="14792" t="11270" r="12336" b="12113"/>
          <a:stretch/>
        </p:blipFill>
        <p:spPr>
          <a:xfrm>
            <a:off x="2694645" y="2585649"/>
            <a:ext cx="5564700" cy="2924100"/>
          </a:xfrm>
          <a:prstGeom prst="roundRect">
            <a:avLst>
              <a:gd name="adj" fmla="val 7610"/>
            </a:avLst>
          </a:prstGeom>
          <a:noFill/>
          <a:ln>
            <a:noFill/>
          </a:ln>
        </p:spPr>
      </p:pic>
      <p:pic>
        <p:nvPicPr>
          <p:cNvPr id="640" name="Google Shape;640;p33"/>
          <p:cNvPicPr preferRelativeResize="0"/>
          <p:nvPr/>
        </p:nvPicPr>
        <p:blipFill rotWithShape="1">
          <a:blip r:embed="rId9">
            <a:alphaModFix/>
          </a:blip>
          <a:srcRect l="5487" t="21246" r="21636" b="21252"/>
          <a:stretch/>
        </p:blipFill>
        <p:spPr>
          <a:xfrm>
            <a:off x="2694645" y="6125272"/>
            <a:ext cx="5564700" cy="2924100"/>
          </a:xfrm>
          <a:prstGeom prst="roundRect">
            <a:avLst>
              <a:gd name="adj" fmla="val 8496"/>
            </a:avLst>
          </a:prstGeom>
          <a:noFill/>
          <a:ln>
            <a:noFill/>
          </a:ln>
        </p:spPr>
      </p:pic>
      <p:cxnSp>
        <p:nvCxnSpPr>
          <p:cNvPr id="641" name="Google Shape;641;p33"/>
          <p:cNvCxnSpPr/>
          <p:nvPr/>
        </p:nvCxnSpPr>
        <p:spPr>
          <a:xfrm>
            <a:off x="13125350" y="6845250"/>
            <a:ext cx="0" cy="2677800"/>
          </a:xfrm>
          <a:prstGeom prst="straightConnector1">
            <a:avLst/>
          </a:prstGeom>
          <a:noFill/>
          <a:ln w="9525" cap="flat" cmpd="sng">
            <a:solidFill>
              <a:srgbClr val="B7B7B7"/>
            </a:solidFill>
            <a:prstDash val="dash"/>
            <a:round/>
            <a:headEnd type="none" w="med" len="med"/>
            <a:tailEnd type="none" w="med" len="med"/>
          </a:ln>
        </p:spPr>
      </p:cxnSp>
      <p:cxnSp>
        <p:nvCxnSpPr>
          <p:cNvPr id="642" name="Google Shape;642;p33"/>
          <p:cNvCxnSpPr/>
          <p:nvPr/>
        </p:nvCxnSpPr>
        <p:spPr>
          <a:xfrm>
            <a:off x="15411350" y="6845250"/>
            <a:ext cx="0" cy="2677800"/>
          </a:xfrm>
          <a:prstGeom prst="straightConnector1">
            <a:avLst/>
          </a:prstGeom>
          <a:noFill/>
          <a:ln w="9525" cap="flat" cmpd="sng">
            <a:solidFill>
              <a:srgbClr val="B7B7B7"/>
            </a:solidFill>
            <a:prstDash val="dash"/>
            <a:round/>
            <a:headEnd type="none" w="med" len="med"/>
            <a:tailEnd type="none" w="med" len="med"/>
          </a:ln>
        </p:spPr>
      </p:cxnSp>
      <p:cxnSp>
        <p:nvCxnSpPr>
          <p:cNvPr id="643" name="Google Shape;643;p33"/>
          <p:cNvCxnSpPr/>
          <p:nvPr/>
        </p:nvCxnSpPr>
        <p:spPr>
          <a:xfrm>
            <a:off x="19113450" y="6845250"/>
            <a:ext cx="0" cy="2689200"/>
          </a:xfrm>
          <a:prstGeom prst="straightConnector1">
            <a:avLst/>
          </a:prstGeom>
          <a:noFill/>
          <a:ln w="9525" cap="flat" cmpd="sng">
            <a:solidFill>
              <a:srgbClr val="B7B7B7"/>
            </a:solidFill>
            <a:prstDash val="dash"/>
            <a:round/>
            <a:headEnd type="none" w="med" len="med"/>
            <a:tailEnd type="none" w="med" len="med"/>
          </a:ln>
        </p:spPr>
      </p:cxnSp>
      <p:sp>
        <p:nvSpPr>
          <p:cNvPr id="644" name="Google Shape;644;p33"/>
          <p:cNvSpPr txBox="1"/>
          <p:nvPr/>
        </p:nvSpPr>
        <p:spPr>
          <a:xfrm>
            <a:off x="16209892" y="6194964"/>
            <a:ext cx="2061000" cy="661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900" b="1">
                <a:solidFill>
                  <a:srgbClr val="FFFFFF"/>
                </a:solidFill>
                <a:highlight>
                  <a:srgbClr val="FE5000"/>
                </a:highlight>
                <a:latin typeface="Roboto"/>
                <a:ea typeface="Roboto"/>
                <a:cs typeface="Roboto"/>
                <a:sym typeface="Roboto"/>
              </a:rPr>
              <a:t>Виды работ</a:t>
            </a:r>
            <a:endParaRPr sz="1900" b="1">
              <a:solidFill>
                <a:srgbClr val="FFFFFF"/>
              </a:solidFill>
              <a:highlight>
                <a:srgbClr val="FE5000"/>
              </a:highlight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645" name="Google Shape;645;p33"/>
          <p:cNvSpPr txBox="1"/>
          <p:nvPr/>
        </p:nvSpPr>
        <p:spPr>
          <a:xfrm>
            <a:off x="19161101" y="6194950"/>
            <a:ext cx="2544000" cy="661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900" b="1">
                <a:solidFill>
                  <a:srgbClr val="FFFFFF"/>
                </a:solidFill>
                <a:highlight>
                  <a:srgbClr val="71AE6E"/>
                </a:highlight>
                <a:latin typeface="Roboto"/>
                <a:ea typeface="Roboto"/>
                <a:cs typeface="Roboto"/>
                <a:sym typeface="Roboto"/>
              </a:rPr>
              <a:t>на июль 2025 г.</a:t>
            </a:r>
            <a:endParaRPr sz="1900" b="1">
              <a:solidFill>
                <a:srgbClr val="FFFFFF"/>
              </a:solidFill>
              <a:highlight>
                <a:srgbClr val="71AE6E"/>
              </a:highlight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646" name="Google Shape;646;p33"/>
          <p:cNvSpPr/>
          <p:nvPr/>
        </p:nvSpPr>
        <p:spPr>
          <a:xfrm>
            <a:off x="19433343" y="6932829"/>
            <a:ext cx="2037600" cy="79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400" b="1">
                <a:latin typeface="Roboto"/>
                <a:ea typeface="Roboto"/>
                <a:cs typeface="Roboto"/>
                <a:sym typeface="Roboto"/>
              </a:rPr>
              <a:t>1 167</a:t>
            </a:r>
            <a:endParaRPr sz="2400" b="1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647" name="Google Shape;647;p33"/>
          <p:cNvSpPr/>
          <p:nvPr/>
        </p:nvSpPr>
        <p:spPr>
          <a:xfrm>
            <a:off x="19412122" y="7535512"/>
            <a:ext cx="2037600" cy="79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400" b="1">
                <a:latin typeface="Roboto"/>
                <a:ea typeface="Roboto"/>
                <a:cs typeface="Roboto"/>
                <a:sym typeface="Roboto"/>
              </a:rPr>
              <a:t>596</a:t>
            </a:r>
            <a:endParaRPr sz="2400" b="1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648" name="Google Shape;648;p33"/>
          <p:cNvSpPr/>
          <p:nvPr/>
        </p:nvSpPr>
        <p:spPr>
          <a:xfrm>
            <a:off x="13184943" y="7536441"/>
            <a:ext cx="2037600" cy="7902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400" b="1">
                <a:latin typeface="Roboto"/>
                <a:ea typeface="Roboto"/>
                <a:cs typeface="Roboto"/>
                <a:sym typeface="Roboto"/>
              </a:rPr>
              <a:t>628</a:t>
            </a:r>
            <a:endParaRPr sz="2400" b="1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649" name="Google Shape;649;p33"/>
          <p:cNvSpPr/>
          <p:nvPr/>
        </p:nvSpPr>
        <p:spPr>
          <a:xfrm>
            <a:off x="13336021" y="7109776"/>
            <a:ext cx="1773600" cy="472200"/>
          </a:xfrm>
          <a:prstGeom prst="roundRect">
            <a:avLst>
              <a:gd name="adj" fmla="val 16667"/>
            </a:avLst>
          </a:prstGeom>
          <a:noFill/>
          <a:ln w="9525" cap="flat" cmpd="sng">
            <a:solidFill>
              <a:srgbClr val="666666"/>
            </a:solidFill>
            <a:prstDash val="dash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600">
              <a:solidFill>
                <a:srgbClr val="666666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650" name="Google Shape;650;p33"/>
          <p:cNvSpPr/>
          <p:nvPr/>
        </p:nvSpPr>
        <p:spPr>
          <a:xfrm>
            <a:off x="13343221" y="7697205"/>
            <a:ext cx="1773600" cy="472200"/>
          </a:xfrm>
          <a:prstGeom prst="roundRect">
            <a:avLst>
              <a:gd name="adj" fmla="val 16667"/>
            </a:avLst>
          </a:prstGeom>
          <a:noFill/>
          <a:ln w="9525" cap="flat" cmpd="sng">
            <a:solidFill>
              <a:srgbClr val="666666"/>
            </a:solidFill>
            <a:prstDash val="dash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600">
              <a:solidFill>
                <a:srgbClr val="666666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618" name="Google Shape;618;p33"/>
          <p:cNvSpPr/>
          <p:nvPr/>
        </p:nvSpPr>
        <p:spPr>
          <a:xfrm>
            <a:off x="19579421" y="7700905"/>
            <a:ext cx="1773600" cy="472200"/>
          </a:xfrm>
          <a:prstGeom prst="roundRect">
            <a:avLst>
              <a:gd name="adj" fmla="val 16667"/>
            </a:avLst>
          </a:prstGeom>
          <a:noFill/>
          <a:ln w="9525" cap="flat" cmpd="sng">
            <a:solidFill>
              <a:srgbClr val="666666"/>
            </a:solidFill>
            <a:prstDash val="dash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600">
              <a:solidFill>
                <a:srgbClr val="666666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615" name="Google Shape;615;p33"/>
          <p:cNvSpPr/>
          <p:nvPr/>
        </p:nvSpPr>
        <p:spPr>
          <a:xfrm>
            <a:off x="19579421" y="7091826"/>
            <a:ext cx="1773600" cy="472200"/>
          </a:xfrm>
          <a:prstGeom prst="roundRect">
            <a:avLst>
              <a:gd name="adj" fmla="val 16667"/>
            </a:avLst>
          </a:prstGeom>
          <a:noFill/>
          <a:ln w="9525" cap="flat" cmpd="sng">
            <a:solidFill>
              <a:srgbClr val="666666"/>
            </a:solidFill>
            <a:prstDash val="dash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600">
              <a:solidFill>
                <a:srgbClr val="666666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651" name="Google Shape;651;p33"/>
          <p:cNvSpPr/>
          <p:nvPr/>
        </p:nvSpPr>
        <p:spPr>
          <a:xfrm>
            <a:off x="13331021" y="8862378"/>
            <a:ext cx="1773600" cy="472200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9525" cap="flat" cmpd="sng">
            <a:solidFill>
              <a:srgbClr val="666666"/>
            </a:solidFill>
            <a:prstDash val="dash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600">
              <a:solidFill>
                <a:srgbClr val="666666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652" name="Google Shape;652;p33"/>
          <p:cNvSpPr/>
          <p:nvPr/>
        </p:nvSpPr>
        <p:spPr>
          <a:xfrm>
            <a:off x="13659622" y="8718685"/>
            <a:ext cx="1090800" cy="79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400" b="1">
                <a:latin typeface="Roboto"/>
                <a:ea typeface="Roboto"/>
                <a:cs typeface="Roboto"/>
                <a:sym typeface="Roboto"/>
              </a:rPr>
              <a:t>114</a:t>
            </a:r>
            <a:endParaRPr sz="2400" b="1"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653" name="Google Shape;653;p33"/>
          <p:cNvPicPr preferRelativeResize="0"/>
          <p:nvPr/>
        </p:nvPicPr>
        <p:blipFill rotWithShape="1">
          <a:blip r:embed="rId4">
            <a:alphaModFix amt="30000"/>
          </a:blip>
          <a:srcRect r="72918" b="29373"/>
          <a:stretch/>
        </p:blipFill>
        <p:spPr>
          <a:xfrm>
            <a:off x="20623495" y="4250327"/>
            <a:ext cx="688901" cy="728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654" name="Google Shape;654;p33"/>
          <p:cNvPicPr preferRelativeResize="0"/>
          <p:nvPr/>
        </p:nvPicPr>
        <p:blipFill rotWithShape="1">
          <a:blip r:embed="rId10">
            <a:alphaModFix amt="20000"/>
          </a:blip>
          <a:srcRect l="34402" t="10075" r="30539" b="31069"/>
          <a:stretch/>
        </p:blipFill>
        <p:spPr>
          <a:xfrm>
            <a:off x="17224736" y="4463443"/>
            <a:ext cx="326769" cy="501702"/>
          </a:xfrm>
          <a:prstGeom prst="rect">
            <a:avLst/>
          </a:prstGeom>
          <a:noFill/>
          <a:ln>
            <a:noFill/>
          </a:ln>
        </p:spPr>
      </p:pic>
      <p:pic>
        <p:nvPicPr>
          <p:cNvPr id="655" name="Google Shape;655;p33"/>
          <p:cNvPicPr preferRelativeResize="0"/>
          <p:nvPr/>
        </p:nvPicPr>
        <p:blipFill>
          <a:blip r:embed="rId11">
            <a:alphaModFix amt="70000"/>
          </a:blip>
          <a:stretch>
            <a:fillRect/>
          </a:stretch>
        </p:blipFill>
        <p:spPr>
          <a:xfrm>
            <a:off x="13234043" y="4439582"/>
            <a:ext cx="518203" cy="552750"/>
          </a:xfrm>
          <a:prstGeom prst="rect">
            <a:avLst/>
          </a:prstGeom>
          <a:noFill/>
          <a:ln>
            <a:noFill/>
          </a:ln>
        </p:spPr>
      </p:pic>
      <p:sp>
        <p:nvSpPr>
          <p:cNvPr id="656" name="Google Shape;656;p33"/>
          <p:cNvSpPr txBox="1"/>
          <p:nvPr/>
        </p:nvSpPr>
        <p:spPr>
          <a:xfrm>
            <a:off x="23848600" y="2421236"/>
            <a:ext cx="9316200" cy="123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5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Выплаты компании в </a:t>
            </a:r>
            <a:endParaRPr sz="250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3100" b="1">
                <a:solidFill>
                  <a:srgbClr val="FFFFFF"/>
                </a:solidFill>
                <a:highlight>
                  <a:srgbClr val="1155CC"/>
                </a:highlight>
                <a:latin typeface="Roboto"/>
                <a:ea typeface="Roboto"/>
                <a:cs typeface="Roboto"/>
                <a:sym typeface="Roboto"/>
              </a:rPr>
              <a:t>Резерв универсального обслуживания</a:t>
            </a:r>
            <a:r>
              <a:rPr lang="ru" sz="2900" b="1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 </a:t>
            </a:r>
            <a:endParaRPr sz="2900" b="1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657" name="Google Shape;657;p33"/>
          <p:cNvSpPr/>
          <p:nvPr/>
        </p:nvSpPr>
        <p:spPr>
          <a:xfrm>
            <a:off x="24039050" y="3696986"/>
            <a:ext cx="4253400" cy="952800"/>
          </a:xfrm>
          <a:prstGeom prst="roundRect">
            <a:avLst>
              <a:gd name="adj" fmla="val 7357"/>
            </a:avLst>
          </a:prstGeom>
          <a:noFill/>
          <a:ln w="9525" cap="flat" cmpd="sng">
            <a:solidFill>
              <a:srgbClr val="FFFFFF"/>
            </a:solidFill>
            <a:prstDash val="dot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sp>
        <p:nvSpPr>
          <p:cNvPr id="658" name="Google Shape;658;p33"/>
          <p:cNvSpPr txBox="1"/>
          <p:nvPr/>
        </p:nvSpPr>
        <p:spPr>
          <a:xfrm>
            <a:off x="25954150" y="3645786"/>
            <a:ext cx="2778600" cy="106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4500" b="1">
                <a:solidFill>
                  <a:srgbClr val="FFFFFF"/>
                </a:solidFill>
                <a:highlight>
                  <a:srgbClr val="FE5000"/>
                </a:highlight>
                <a:latin typeface="Roboto"/>
                <a:ea typeface="Roboto"/>
                <a:cs typeface="Roboto"/>
                <a:sym typeface="Roboto"/>
              </a:rPr>
              <a:t>112 </a:t>
            </a:r>
            <a:r>
              <a:rPr lang="ru" sz="2900" b="1">
                <a:solidFill>
                  <a:srgbClr val="FFFFFF"/>
                </a:solidFill>
                <a:highlight>
                  <a:srgbClr val="FE5000"/>
                </a:highlight>
                <a:latin typeface="Roboto"/>
                <a:ea typeface="Roboto"/>
                <a:cs typeface="Roboto"/>
                <a:sym typeface="Roboto"/>
              </a:rPr>
              <a:t>млн</a:t>
            </a:r>
            <a:endParaRPr sz="2400">
              <a:solidFill>
                <a:srgbClr val="FFFFFF"/>
              </a:solidFill>
              <a:highlight>
                <a:srgbClr val="FE5000"/>
              </a:highlight>
            </a:endParaRPr>
          </a:p>
        </p:txBody>
      </p:sp>
      <p:sp>
        <p:nvSpPr>
          <p:cNvPr id="659" name="Google Shape;659;p33"/>
          <p:cNvSpPr txBox="1"/>
          <p:nvPr/>
        </p:nvSpPr>
        <p:spPr>
          <a:xfrm>
            <a:off x="24000950" y="3629236"/>
            <a:ext cx="1662600" cy="1185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5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за 2024 </a:t>
            </a:r>
            <a:endParaRPr sz="250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sp>
        <p:nvSpPr>
          <p:cNvPr id="660" name="Google Shape;660;p33"/>
          <p:cNvSpPr txBox="1"/>
          <p:nvPr/>
        </p:nvSpPr>
        <p:spPr>
          <a:xfrm>
            <a:off x="24023400" y="3927986"/>
            <a:ext cx="1662600" cy="754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5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год:</a:t>
            </a:r>
            <a:endParaRPr sz="2800"/>
          </a:p>
        </p:txBody>
      </p:sp>
      <p:sp>
        <p:nvSpPr>
          <p:cNvPr id="661" name="Google Shape;661;p33"/>
          <p:cNvSpPr/>
          <p:nvPr/>
        </p:nvSpPr>
        <p:spPr>
          <a:xfrm>
            <a:off x="28627950" y="3698436"/>
            <a:ext cx="4754400" cy="952800"/>
          </a:xfrm>
          <a:prstGeom prst="roundRect">
            <a:avLst>
              <a:gd name="adj" fmla="val 7357"/>
            </a:avLst>
          </a:prstGeom>
          <a:noFill/>
          <a:ln w="9525" cap="flat" cmpd="sng">
            <a:solidFill>
              <a:srgbClr val="FFFFFF"/>
            </a:solidFill>
            <a:prstDash val="dot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sp>
        <p:nvSpPr>
          <p:cNvPr id="662" name="Google Shape;662;p33"/>
          <p:cNvSpPr txBox="1"/>
          <p:nvPr/>
        </p:nvSpPr>
        <p:spPr>
          <a:xfrm>
            <a:off x="30682400" y="3647236"/>
            <a:ext cx="2778600" cy="106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4500" b="1">
                <a:solidFill>
                  <a:srgbClr val="FFFFFF"/>
                </a:solidFill>
                <a:highlight>
                  <a:srgbClr val="FE5000"/>
                </a:highlight>
                <a:latin typeface="Roboto"/>
                <a:ea typeface="Roboto"/>
                <a:cs typeface="Roboto"/>
                <a:sym typeface="Roboto"/>
              </a:rPr>
              <a:t>~180 </a:t>
            </a:r>
            <a:r>
              <a:rPr lang="ru" sz="2900" b="1">
                <a:solidFill>
                  <a:srgbClr val="FFFFFF"/>
                </a:solidFill>
                <a:highlight>
                  <a:srgbClr val="FE5000"/>
                </a:highlight>
                <a:latin typeface="Roboto"/>
                <a:ea typeface="Roboto"/>
                <a:cs typeface="Roboto"/>
                <a:sym typeface="Roboto"/>
              </a:rPr>
              <a:t>млн</a:t>
            </a:r>
            <a:endParaRPr sz="2400">
              <a:solidFill>
                <a:srgbClr val="FFFFFF"/>
              </a:solidFill>
              <a:highlight>
                <a:srgbClr val="FE5000"/>
              </a:highlight>
            </a:endParaRPr>
          </a:p>
        </p:txBody>
      </p:sp>
      <p:sp>
        <p:nvSpPr>
          <p:cNvPr id="663" name="Google Shape;663;p33"/>
          <p:cNvSpPr txBox="1"/>
          <p:nvPr/>
        </p:nvSpPr>
        <p:spPr>
          <a:xfrm>
            <a:off x="28462800" y="3611636"/>
            <a:ext cx="2310000" cy="112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3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Прогноз по </a:t>
            </a:r>
            <a:endParaRPr sz="230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endParaRPr sz="2600"/>
          </a:p>
        </p:txBody>
      </p:sp>
      <p:sp>
        <p:nvSpPr>
          <p:cNvPr id="664" name="Google Shape;664;p33"/>
          <p:cNvSpPr txBox="1"/>
          <p:nvPr/>
        </p:nvSpPr>
        <p:spPr>
          <a:xfrm>
            <a:off x="28734200" y="3967536"/>
            <a:ext cx="2061000" cy="72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3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2025 году:</a:t>
            </a:r>
            <a:endParaRPr sz="2600"/>
          </a:p>
        </p:txBody>
      </p:sp>
      <p:sp>
        <p:nvSpPr>
          <p:cNvPr id="610" name="Google Shape;610;p33"/>
          <p:cNvSpPr/>
          <p:nvPr/>
        </p:nvSpPr>
        <p:spPr>
          <a:xfrm>
            <a:off x="19598799" y="8874000"/>
            <a:ext cx="1773600" cy="472200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9525" cap="flat" cmpd="sng">
            <a:solidFill>
              <a:srgbClr val="666666"/>
            </a:solidFill>
            <a:prstDash val="dash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600">
              <a:solidFill>
                <a:srgbClr val="666666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665" name="Google Shape;665;p33"/>
          <p:cNvSpPr/>
          <p:nvPr/>
        </p:nvSpPr>
        <p:spPr>
          <a:xfrm>
            <a:off x="19873597" y="8713285"/>
            <a:ext cx="1090800" cy="79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400" b="1">
                <a:latin typeface="Roboto"/>
                <a:ea typeface="Roboto"/>
                <a:cs typeface="Roboto"/>
                <a:sym typeface="Roboto"/>
              </a:rPr>
              <a:t>183</a:t>
            </a:r>
            <a:endParaRPr sz="2400" b="1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666" name="Google Shape;666;p33"/>
          <p:cNvSpPr/>
          <p:nvPr/>
        </p:nvSpPr>
        <p:spPr>
          <a:xfrm>
            <a:off x="19581799" y="9571500"/>
            <a:ext cx="1773600" cy="472200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9525" cap="flat" cmpd="sng">
            <a:solidFill>
              <a:srgbClr val="38761D"/>
            </a:solidFill>
            <a:prstDash val="dash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600">
              <a:solidFill>
                <a:srgbClr val="666666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667" name="Google Shape;667;p33"/>
          <p:cNvSpPr/>
          <p:nvPr/>
        </p:nvSpPr>
        <p:spPr>
          <a:xfrm>
            <a:off x="19913747" y="9410785"/>
            <a:ext cx="1090800" cy="79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400" b="1">
                <a:latin typeface="Roboto"/>
                <a:ea typeface="Roboto"/>
                <a:cs typeface="Roboto"/>
                <a:sym typeface="Roboto"/>
              </a:rPr>
              <a:t>+ 89</a:t>
            </a:r>
            <a:endParaRPr sz="2400" b="1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668" name="Google Shape;668;p33"/>
          <p:cNvSpPr txBox="1"/>
          <p:nvPr/>
        </p:nvSpPr>
        <p:spPr>
          <a:xfrm>
            <a:off x="11702050" y="9467950"/>
            <a:ext cx="8171400" cy="69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100" b="1" i="1">
                <a:solidFill>
                  <a:srgbClr val="000000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Дополнительно планируется построить БС до конца 2025 г.:</a:t>
            </a:r>
            <a:endParaRPr sz="2100" b="1" i="1">
              <a:solidFill>
                <a:srgbClr val="000000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669" name="Google Shape;669;p33"/>
          <p:cNvSpPr txBox="1"/>
          <p:nvPr/>
        </p:nvSpPr>
        <p:spPr>
          <a:xfrm>
            <a:off x="10895918" y="6166895"/>
            <a:ext cx="2544000" cy="72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300" b="1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Объекты</a:t>
            </a:r>
            <a:endParaRPr sz="2300" b="1">
              <a:solidFill>
                <a:srgbClr val="000000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dk1"/>
        </a:solidFill>
        <a:effectLst/>
      </p:bgPr>
    </p:bg>
    <p:spTree>
      <p:nvGrpSpPr>
        <p:cNvPr id="1" name="Shape 6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4" name="Google Shape;674;p34" title="170e58d08dbbd4e94a4425684987e3e4.gif"/>
          <p:cNvPicPr preferRelativeResize="0"/>
          <p:nvPr/>
        </p:nvPicPr>
        <p:blipFill rotWithShape="1">
          <a:blip r:embed="rId3">
            <a:alphaModFix amt="31000"/>
          </a:blip>
          <a:srcRect l="-17" r="11865"/>
          <a:stretch/>
        </p:blipFill>
        <p:spPr>
          <a:xfrm>
            <a:off x="19093550" y="-31627"/>
            <a:ext cx="17477424" cy="10287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675" name="Google Shape;675;p34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-9" y="0"/>
            <a:ext cx="15434266" cy="10286998"/>
          </a:xfrm>
          <a:prstGeom prst="rect">
            <a:avLst/>
          </a:prstGeom>
          <a:noFill/>
          <a:ln>
            <a:noFill/>
          </a:ln>
        </p:spPr>
      </p:pic>
      <p:pic>
        <p:nvPicPr>
          <p:cNvPr id="676" name="Google Shape;676;p34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9572625" y="-31625"/>
            <a:ext cx="13661575" cy="10371624"/>
          </a:xfrm>
          <a:prstGeom prst="rect">
            <a:avLst/>
          </a:prstGeom>
          <a:noFill/>
          <a:ln>
            <a:noFill/>
          </a:ln>
        </p:spPr>
      </p:pic>
      <p:pic>
        <p:nvPicPr>
          <p:cNvPr id="677" name="Google Shape;677;p34"/>
          <p:cNvPicPr preferRelativeResize="0"/>
          <p:nvPr/>
        </p:nvPicPr>
        <p:blipFill rotWithShape="1">
          <a:blip r:embed="rId6">
            <a:alphaModFix/>
          </a:blip>
          <a:srcRect r="3269" b="1941"/>
          <a:stretch/>
        </p:blipFill>
        <p:spPr>
          <a:xfrm>
            <a:off x="14719408" y="5175433"/>
            <a:ext cx="6448545" cy="4427582"/>
          </a:xfrm>
          <a:prstGeom prst="rect">
            <a:avLst/>
          </a:prstGeom>
          <a:noFill/>
          <a:ln>
            <a:noFill/>
          </a:ln>
        </p:spPr>
      </p:pic>
      <p:pic>
        <p:nvPicPr>
          <p:cNvPr id="678" name="Google Shape;678;p34"/>
          <p:cNvPicPr preferRelativeResize="0"/>
          <p:nvPr/>
        </p:nvPicPr>
        <p:blipFill rotWithShape="1">
          <a:blip r:embed="rId7">
            <a:alphaModFix/>
          </a:blip>
          <a:srcRect b="19354"/>
          <a:stretch/>
        </p:blipFill>
        <p:spPr>
          <a:xfrm>
            <a:off x="14147975" y="3596900"/>
            <a:ext cx="7511724" cy="6111351"/>
          </a:xfrm>
          <a:prstGeom prst="rect">
            <a:avLst/>
          </a:prstGeom>
          <a:noFill/>
          <a:ln>
            <a:noFill/>
          </a:ln>
        </p:spPr>
      </p:pic>
      <p:sp>
        <p:nvSpPr>
          <p:cNvPr id="679" name="Google Shape;679;p34"/>
          <p:cNvSpPr/>
          <p:nvPr/>
        </p:nvSpPr>
        <p:spPr>
          <a:xfrm>
            <a:off x="25885550" y="3596900"/>
            <a:ext cx="694200" cy="5503500"/>
          </a:xfrm>
          <a:prstGeom prst="downArrow">
            <a:avLst>
              <a:gd name="adj1" fmla="val 50000"/>
              <a:gd name="adj2" fmla="val 69598"/>
            </a:avLst>
          </a:prstGeom>
          <a:solidFill>
            <a:srgbClr val="C9DAF8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sp>
        <p:nvSpPr>
          <p:cNvPr id="680" name="Google Shape;680;p34"/>
          <p:cNvSpPr txBox="1"/>
          <p:nvPr/>
        </p:nvSpPr>
        <p:spPr>
          <a:xfrm>
            <a:off x="11098703" y="511464"/>
            <a:ext cx="10879800" cy="1354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800" tIns="243800" rIns="243800" bIns="24380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500"/>
              <a:buFont typeface="Arial"/>
              <a:buNone/>
            </a:pPr>
            <a:r>
              <a:rPr lang="ru" sz="3300" b="1">
                <a:latin typeface="Roboto"/>
                <a:ea typeface="Roboto"/>
                <a:cs typeface="Roboto"/>
                <a:sym typeface="Roboto"/>
              </a:rPr>
              <a:t>Строительство БС на автомобильных трассах</a:t>
            </a:r>
            <a:endParaRPr sz="3300" b="1"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500"/>
              <a:buFont typeface="Arial"/>
              <a:buNone/>
            </a:pPr>
            <a:r>
              <a:rPr lang="ru" sz="2300">
                <a:latin typeface="Roboto"/>
                <a:ea typeface="Roboto"/>
                <a:cs typeface="Roboto"/>
                <a:sym typeface="Roboto"/>
              </a:rPr>
              <a:t>Республика Татарстан</a:t>
            </a:r>
            <a:endParaRPr sz="2300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681" name="Google Shape;681;p34"/>
          <p:cNvSpPr/>
          <p:nvPr/>
        </p:nvSpPr>
        <p:spPr>
          <a:xfrm>
            <a:off x="8856500" y="2959650"/>
            <a:ext cx="4061400" cy="1192800"/>
          </a:xfrm>
          <a:prstGeom prst="roundRect">
            <a:avLst>
              <a:gd name="adj" fmla="val 8642"/>
            </a:avLst>
          </a:prstGeom>
          <a:solidFill>
            <a:srgbClr val="FFFFFF"/>
          </a:solidFill>
          <a:ln w="9525" cap="flat" cmpd="sng">
            <a:solidFill>
              <a:srgbClr val="D9D9D9"/>
            </a:solidFill>
            <a:prstDash val="solid"/>
            <a:round/>
            <a:headEnd type="none" w="sm" len="sm"/>
            <a:tailEnd type="none" w="sm" len="sm"/>
          </a:ln>
          <a:effectLst>
            <a:outerShdw blurRad="214313" dist="57150" dir="5400000" algn="bl" rotWithShape="0">
              <a:srgbClr val="999999">
                <a:alpha val="51000"/>
              </a:srgbClr>
            </a:outerShdw>
          </a:effectLst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pic>
        <p:nvPicPr>
          <p:cNvPr id="682" name="Google Shape;682;p34"/>
          <p:cNvPicPr preferRelativeResize="0"/>
          <p:nvPr/>
        </p:nvPicPr>
        <p:blipFill>
          <a:blip r:embed="rId8">
            <a:alphaModFix amt="23000"/>
          </a:blip>
          <a:stretch>
            <a:fillRect/>
          </a:stretch>
        </p:blipFill>
        <p:spPr>
          <a:xfrm>
            <a:off x="9165416" y="3020660"/>
            <a:ext cx="1684213" cy="1109501"/>
          </a:xfrm>
          <a:prstGeom prst="rect">
            <a:avLst/>
          </a:prstGeom>
          <a:noFill/>
          <a:ln>
            <a:noFill/>
          </a:ln>
          <a:effectLst>
            <a:outerShdw blurRad="57150" dist="19050" algn="bl" rotWithShape="0">
              <a:srgbClr val="000000">
                <a:alpha val="50000"/>
              </a:srgbClr>
            </a:outerShdw>
          </a:effectLst>
        </p:spPr>
      </p:pic>
      <p:sp>
        <p:nvSpPr>
          <p:cNvPr id="683" name="Google Shape;683;p34"/>
          <p:cNvSpPr txBox="1"/>
          <p:nvPr/>
        </p:nvSpPr>
        <p:spPr>
          <a:xfrm>
            <a:off x="9020166" y="2892718"/>
            <a:ext cx="3423600" cy="1031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4300" b="1">
                <a:solidFill>
                  <a:srgbClr val="3C78D8"/>
                </a:solidFill>
                <a:latin typeface="Montserrat"/>
                <a:ea typeface="Montserrat"/>
                <a:cs typeface="Montserrat"/>
                <a:sym typeface="Montserrat"/>
              </a:rPr>
              <a:t>&gt;300 </a:t>
            </a:r>
            <a:r>
              <a:rPr lang="ru" sz="3300" b="1">
                <a:solidFill>
                  <a:srgbClr val="3C78D8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endParaRPr sz="1000">
              <a:solidFill>
                <a:srgbClr val="3C78D8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684" name="Google Shape;684;p34"/>
          <p:cNvSpPr txBox="1"/>
          <p:nvPr/>
        </p:nvSpPr>
        <p:spPr>
          <a:xfrm>
            <a:off x="9053555" y="3519094"/>
            <a:ext cx="4061400" cy="661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1900" b="1">
                <a:latin typeface="Roboto"/>
                <a:ea typeface="Roboto"/>
                <a:cs typeface="Roboto"/>
                <a:sym typeface="Roboto"/>
              </a:rPr>
              <a:t>площадок БС </a:t>
            </a:r>
            <a:endParaRPr sz="1900" b="1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685" name="Google Shape;685;p34"/>
          <p:cNvSpPr/>
          <p:nvPr/>
        </p:nvSpPr>
        <p:spPr>
          <a:xfrm>
            <a:off x="13114950" y="2956800"/>
            <a:ext cx="3952800" cy="1192800"/>
          </a:xfrm>
          <a:prstGeom prst="roundRect">
            <a:avLst>
              <a:gd name="adj" fmla="val 8642"/>
            </a:avLst>
          </a:prstGeom>
          <a:solidFill>
            <a:srgbClr val="FFFFFF"/>
          </a:solidFill>
          <a:ln w="9525" cap="flat" cmpd="sng">
            <a:solidFill>
              <a:srgbClr val="D9D9D9"/>
            </a:solidFill>
            <a:prstDash val="solid"/>
            <a:round/>
            <a:headEnd type="none" w="sm" len="sm"/>
            <a:tailEnd type="none" w="sm" len="sm"/>
          </a:ln>
          <a:effectLst>
            <a:outerShdw blurRad="214313" dist="57150" dir="5400000" algn="bl" rotWithShape="0">
              <a:srgbClr val="999999">
                <a:alpha val="51000"/>
              </a:srgbClr>
            </a:outerShdw>
          </a:effectLst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pic>
        <p:nvPicPr>
          <p:cNvPr id="686" name="Google Shape;686;p34"/>
          <p:cNvPicPr preferRelativeResize="0"/>
          <p:nvPr/>
        </p:nvPicPr>
        <p:blipFill>
          <a:blip r:embed="rId8">
            <a:alphaModFix amt="23000"/>
          </a:blip>
          <a:stretch>
            <a:fillRect/>
          </a:stretch>
        </p:blipFill>
        <p:spPr>
          <a:xfrm>
            <a:off x="13315035" y="3017803"/>
            <a:ext cx="1684213" cy="1109501"/>
          </a:xfrm>
          <a:prstGeom prst="rect">
            <a:avLst/>
          </a:prstGeom>
          <a:noFill/>
          <a:ln>
            <a:noFill/>
          </a:ln>
          <a:effectLst>
            <a:outerShdw blurRad="57150" dist="19050" algn="bl" rotWithShape="0">
              <a:srgbClr val="000000">
                <a:alpha val="50000"/>
              </a:srgbClr>
            </a:outerShdw>
          </a:effectLst>
        </p:spPr>
      </p:pic>
      <p:sp>
        <p:nvSpPr>
          <p:cNvPr id="687" name="Google Shape;687;p34"/>
          <p:cNvSpPr txBox="1"/>
          <p:nvPr/>
        </p:nvSpPr>
        <p:spPr>
          <a:xfrm>
            <a:off x="13322184" y="2889862"/>
            <a:ext cx="3423600" cy="1031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4300" b="1">
                <a:solidFill>
                  <a:srgbClr val="FA4907"/>
                </a:solidFill>
                <a:latin typeface="Montserrat"/>
                <a:ea typeface="Montserrat"/>
                <a:cs typeface="Montserrat"/>
                <a:sym typeface="Montserrat"/>
              </a:rPr>
              <a:t>+15 </a:t>
            </a:r>
            <a:r>
              <a:rPr lang="ru" sz="3300" b="1">
                <a:solidFill>
                  <a:srgbClr val="FA4907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endParaRPr sz="1000">
              <a:solidFill>
                <a:srgbClr val="FA4907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688" name="Google Shape;688;p34"/>
          <p:cNvSpPr txBox="1"/>
          <p:nvPr/>
        </p:nvSpPr>
        <p:spPr>
          <a:xfrm>
            <a:off x="13326438" y="3516238"/>
            <a:ext cx="4061400" cy="661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1900" b="1">
                <a:latin typeface="Roboto"/>
                <a:ea typeface="Roboto"/>
                <a:cs typeface="Roboto"/>
                <a:sym typeface="Roboto"/>
              </a:rPr>
              <a:t>площадок </a:t>
            </a:r>
            <a:endParaRPr sz="1900" b="1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689" name="Google Shape;689;p34"/>
          <p:cNvSpPr txBox="1"/>
          <p:nvPr/>
        </p:nvSpPr>
        <p:spPr>
          <a:xfrm>
            <a:off x="14718202" y="3081292"/>
            <a:ext cx="2382600" cy="95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1900" b="1">
                <a:latin typeface="Roboto"/>
                <a:ea typeface="Roboto"/>
                <a:cs typeface="Roboto"/>
                <a:sym typeface="Roboto"/>
              </a:rPr>
              <a:t>в проработке </a:t>
            </a:r>
            <a:endParaRPr sz="1900" b="1">
              <a:latin typeface="Roboto"/>
              <a:ea typeface="Roboto"/>
              <a:cs typeface="Roboto"/>
              <a:sym typeface="Roboto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1900" b="1">
                <a:latin typeface="Roboto"/>
                <a:ea typeface="Roboto"/>
                <a:cs typeface="Roboto"/>
                <a:sym typeface="Roboto"/>
              </a:rPr>
              <a:t>на 2025-2026 гг. </a:t>
            </a:r>
            <a:endParaRPr sz="1900" b="1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690" name="Google Shape;690;p34"/>
          <p:cNvSpPr/>
          <p:nvPr/>
        </p:nvSpPr>
        <p:spPr>
          <a:xfrm>
            <a:off x="17286050" y="2963625"/>
            <a:ext cx="5577600" cy="1192800"/>
          </a:xfrm>
          <a:prstGeom prst="roundRect">
            <a:avLst>
              <a:gd name="adj" fmla="val 8642"/>
            </a:avLst>
          </a:prstGeom>
          <a:solidFill>
            <a:srgbClr val="FFFFFF"/>
          </a:solidFill>
          <a:ln w="9525" cap="flat" cmpd="sng">
            <a:solidFill>
              <a:srgbClr val="D9D9D9"/>
            </a:solidFill>
            <a:prstDash val="solid"/>
            <a:round/>
            <a:headEnd type="none" w="sm" len="sm"/>
            <a:tailEnd type="none" w="sm" len="sm"/>
          </a:ln>
          <a:effectLst>
            <a:outerShdw blurRad="214313" dist="57150" dir="5400000" algn="bl" rotWithShape="0">
              <a:srgbClr val="999999">
                <a:alpha val="51000"/>
              </a:srgbClr>
            </a:outerShdw>
          </a:effectLst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pic>
        <p:nvPicPr>
          <p:cNvPr id="691" name="Google Shape;691;p34"/>
          <p:cNvPicPr preferRelativeResize="0"/>
          <p:nvPr/>
        </p:nvPicPr>
        <p:blipFill>
          <a:blip r:embed="rId8">
            <a:alphaModFix amt="23000"/>
          </a:blip>
          <a:stretch>
            <a:fillRect/>
          </a:stretch>
        </p:blipFill>
        <p:spPr>
          <a:xfrm>
            <a:off x="17403341" y="3005110"/>
            <a:ext cx="1684213" cy="1109501"/>
          </a:xfrm>
          <a:prstGeom prst="rect">
            <a:avLst/>
          </a:prstGeom>
          <a:noFill/>
          <a:ln>
            <a:noFill/>
          </a:ln>
          <a:effectLst>
            <a:outerShdw blurRad="57150" dist="19050" algn="bl" rotWithShape="0">
              <a:srgbClr val="000000">
                <a:alpha val="50000"/>
              </a:srgbClr>
            </a:outerShdw>
          </a:effectLst>
        </p:spPr>
      </p:pic>
      <p:sp>
        <p:nvSpPr>
          <p:cNvPr id="692" name="Google Shape;692;p34"/>
          <p:cNvSpPr txBox="1"/>
          <p:nvPr/>
        </p:nvSpPr>
        <p:spPr>
          <a:xfrm>
            <a:off x="17449716" y="2896687"/>
            <a:ext cx="3423600" cy="1031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4300" b="1">
                <a:solidFill>
                  <a:srgbClr val="71AE6E"/>
                </a:solidFill>
                <a:latin typeface="Montserrat"/>
                <a:ea typeface="Montserrat"/>
                <a:cs typeface="Montserrat"/>
                <a:sym typeface="Montserrat"/>
              </a:rPr>
              <a:t>~85% </a:t>
            </a:r>
            <a:r>
              <a:rPr lang="ru" sz="3300" b="1">
                <a:solidFill>
                  <a:srgbClr val="71AE6E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endParaRPr sz="1000">
              <a:solidFill>
                <a:srgbClr val="71AE6E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693" name="Google Shape;693;p34"/>
          <p:cNvSpPr txBox="1"/>
          <p:nvPr/>
        </p:nvSpPr>
        <p:spPr>
          <a:xfrm>
            <a:off x="17483105" y="3489700"/>
            <a:ext cx="4061400" cy="661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1900" b="1">
                <a:latin typeface="Roboto"/>
                <a:ea typeface="Roboto"/>
                <a:cs typeface="Roboto"/>
                <a:sym typeface="Roboto"/>
              </a:rPr>
              <a:t>от трасс РТ </a:t>
            </a:r>
            <a:endParaRPr sz="1900" b="1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694" name="Google Shape;694;p34"/>
          <p:cNvSpPr txBox="1"/>
          <p:nvPr/>
        </p:nvSpPr>
        <p:spPr>
          <a:xfrm>
            <a:off x="19150046" y="3088129"/>
            <a:ext cx="5452200" cy="95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1900" b="1">
                <a:latin typeface="Roboto"/>
                <a:ea typeface="Roboto"/>
                <a:cs typeface="Roboto"/>
                <a:sym typeface="Roboto"/>
              </a:rPr>
              <a:t>имеют уверенное покрытие </a:t>
            </a:r>
            <a:endParaRPr sz="1900" b="1">
              <a:latin typeface="Roboto"/>
              <a:ea typeface="Roboto"/>
              <a:cs typeface="Roboto"/>
              <a:sym typeface="Roboto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1900" b="1">
                <a:latin typeface="Roboto"/>
                <a:ea typeface="Roboto"/>
                <a:cs typeface="Roboto"/>
                <a:sym typeface="Roboto"/>
              </a:rPr>
              <a:t>мобильной связью </a:t>
            </a:r>
            <a:r>
              <a:rPr lang="ru" sz="1900" b="1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«</a:t>
            </a:r>
            <a:r>
              <a:rPr lang="ru" sz="1900" b="1">
                <a:latin typeface="Roboto"/>
                <a:ea typeface="Roboto"/>
                <a:cs typeface="Roboto"/>
                <a:sym typeface="Roboto"/>
              </a:rPr>
              <a:t>Летай</a:t>
            </a:r>
            <a:r>
              <a:rPr lang="ru" sz="1900" b="1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»</a:t>
            </a:r>
            <a:endParaRPr sz="1900" b="1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695" name="Google Shape;695;p34"/>
          <p:cNvSpPr txBox="1"/>
          <p:nvPr/>
        </p:nvSpPr>
        <p:spPr>
          <a:xfrm>
            <a:off x="21896372" y="1445125"/>
            <a:ext cx="8785200" cy="1139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Arial"/>
              <a:buNone/>
            </a:pPr>
            <a:r>
              <a:rPr lang="ru" sz="2700" b="1">
                <a:solidFill>
                  <a:srgbClr val="FFFFFF"/>
                </a:solidFill>
                <a:highlight>
                  <a:srgbClr val="FF5300"/>
                </a:highlight>
                <a:latin typeface="Roboto"/>
                <a:ea typeface="Roboto"/>
                <a:cs typeface="Roboto"/>
                <a:sym typeface="Roboto"/>
              </a:rPr>
              <a:t>Анализ покрытия:</a:t>
            </a:r>
            <a:endParaRPr sz="2700" b="1">
              <a:solidFill>
                <a:srgbClr val="FFFFFF"/>
              </a:solidFill>
              <a:highlight>
                <a:srgbClr val="FF5300"/>
              </a:highlight>
              <a:latin typeface="Roboto"/>
              <a:ea typeface="Roboto"/>
              <a:cs typeface="Roboto"/>
              <a:sym typeface="Roboto"/>
            </a:endParaRPr>
          </a:p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500"/>
              <a:buFont typeface="Arial"/>
              <a:buNone/>
            </a:pPr>
            <a:r>
              <a:rPr lang="ru" sz="2300"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на примере трассы «Алексеевское - Альметьевск»</a:t>
            </a:r>
            <a:endParaRPr sz="2300"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696" name="Google Shape;696;p34"/>
          <p:cNvSpPr txBox="1"/>
          <p:nvPr/>
        </p:nvSpPr>
        <p:spPr>
          <a:xfrm>
            <a:off x="10846203" y="2161800"/>
            <a:ext cx="4061400" cy="73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Arial"/>
              <a:buNone/>
            </a:pPr>
            <a:r>
              <a:rPr lang="ru" sz="2400" b="1">
                <a:solidFill>
                  <a:srgbClr val="FFFFFF"/>
                </a:solidFill>
                <a:highlight>
                  <a:srgbClr val="3C78D8"/>
                </a:highlight>
                <a:latin typeface="Roboto"/>
                <a:ea typeface="Roboto"/>
                <a:cs typeface="Roboto"/>
                <a:sym typeface="Roboto"/>
              </a:rPr>
              <a:t>Ключевые показатели:</a:t>
            </a:r>
            <a:endParaRPr sz="2000">
              <a:highlight>
                <a:srgbClr val="3C78D8"/>
              </a:highlight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697" name="Google Shape;697;p34"/>
          <p:cNvSpPr txBox="1"/>
          <p:nvPr/>
        </p:nvSpPr>
        <p:spPr>
          <a:xfrm>
            <a:off x="10727351" y="3032400"/>
            <a:ext cx="2278800" cy="95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1900" b="1">
                <a:latin typeface="Roboto"/>
                <a:ea typeface="Roboto"/>
                <a:cs typeface="Roboto"/>
                <a:sym typeface="Roboto"/>
              </a:rPr>
              <a:t>на 10 основных трассах РТ</a:t>
            </a:r>
            <a:endParaRPr sz="1900" b="1"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698" name="Google Shape;698;p34"/>
          <p:cNvPicPr preferRelativeResize="0"/>
          <p:nvPr/>
        </p:nvPicPr>
        <p:blipFill rotWithShape="1">
          <a:blip r:embed="rId9">
            <a:alphaModFix/>
          </a:blip>
          <a:srcRect b="79728"/>
          <a:stretch/>
        </p:blipFill>
        <p:spPr>
          <a:xfrm>
            <a:off x="23503759" y="3785030"/>
            <a:ext cx="6715930" cy="763638"/>
          </a:xfrm>
          <a:prstGeom prst="rect">
            <a:avLst/>
          </a:prstGeom>
          <a:noFill/>
          <a:ln>
            <a:noFill/>
          </a:ln>
        </p:spPr>
      </p:pic>
      <p:pic>
        <p:nvPicPr>
          <p:cNvPr id="699" name="Google Shape;699;p34"/>
          <p:cNvPicPr preferRelativeResize="0"/>
          <p:nvPr/>
        </p:nvPicPr>
        <p:blipFill rotWithShape="1">
          <a:blip r:embed="rId9">
            <a:alphaModFix/>
          </a:blip>
          <a:srcRect t="20518" b="59209"/>
          <a:stretch/>
        </p:blipFill>
        <p:spPr>
          <a:xfrm>
            <a:off x="23465338" y="6165911"/>
            <a:ext cx="6715898" cy="721077"/>
          </a:xfrm>
          <a:prstGeom prst="rect">
            <a:avLst/>
          </a:prstGeom>
          <a:noFill/>
          <a:ln>
            <a:noFill/>
          </a:ln>
        </p:spPr>
      </p:pic>
      <p:pic>
        <p:nvPicPr>
          <p:cNvPr id="700" name="Google Shape;700;p34"/>
          <p:cNvPicPr preferRelativeResize="0"/>
          <p:nvPr/>
        </p:nvPicPr>
        <p:blipFill rotWithShape="1">
          <a:blip r:embed="rId9">
            <a:alphaModFix/>
          </a:blip>
          <a:srcRect t="80127"/>
          <a:stretch/>
        </p:blipFill>
        <p:spPr>
          <a:xfrm>
            <a:off x="23478738" y="4945076"/>
            <a:ext cx="6715923" cy="748607"/>
          </a:xfrm>
          <a:prstGeom prst="rect">
            <a:avLst/>
          </a:prstGeom>
          <a:noFill/>
          <a:ln>
            <a:noFill/>
          </a:ln>
        </p:spPr>
      </p:pic>
      <p:pic>
        <p:nvPicPr>
          <p:cNvPr id="701" name="Google Shape;701;p34"/>
          <p:cNvPicPr preferRelativeResize="0"/>
          <p:nvPr/>
        </p:nvPicPr>
        <p:blipFill rotWithShape="1">
          <a:blip r:embed="rId9">
            <a:alphaModFix/>
          </a:blip>
          <a:srcRect t="60089" b="19620"/>
          <a:stretch/>
        </p:blipFill>
        <p:spPr>
          <a:xfrm>
            <a:off x="23465311" y="8531369"/>
            <a:ext cx="6715949" cy="721775"/>
          </a:xfrm>
          <a:prstGeom prst="rect">
            <a:avLst/>
          </a:prstGeom>
          <a:noFill/>
          <a:ln>
            <a:noFill/>
          </a:ln>
        </p:spPr>
      </p:pic>
      <p:pic>
        <p:nvPicPr>
          <p:cNvPr id="702" name="Google Shape;702;p34"/>
          <p:cNvPicPr preferRelativeResize="0"/>
          <p:nvPr/>
        </p:nvPicPr>
        <p:blipFill rotWithShape="1">
          <a:blip r:embed="rId9">
            <a:alphaModFix/>
          </a:blip>
          <a:srcRect t="40638" b="39833"/>
          <a:stretch/>
        </p:blipFill>
        <p:spPr>
          <a:xfrm>
            <a:off x="23465338" y="7385718"/>
            <a:ext cx="6715898" cy="694648"/>
          </a:xfrm>
          <a:prstGeom prst="rect">
            <a:avLst/>
          </a:prstGeom>
          <a:noFill/>
          <a:ln>
            <a:noFill/>
          </a:ln>
        </p:spPr>
      </p:pic>
      <p:sp>
        <p:nvSpPr>
          <p:cNvPr id="703" name="Google Shape;703;p34"/>
          <p:cNvSpPr txBox="1"/>
          <p:nvPr/>
        </p:nvSpPr>
        <p:spPr>
          <a:xfrm>
            <a:off x="30522244" y="3569697"/>
            <a:ext cx="1600200" cy="661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1900">
                <a:solidFill>
                  <a:srgbClr val="000000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«</a:t>
            </a:r>
            <a:r>
              <a:rPr lang="ru" sz="1900" b="1"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Летай</a:t>
            </a:r>
            <a:r>
              <a:rPr lang="ru" sz="1900">
                <a:solidFill>
                  <a:srgbClr val="000000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»</a:t>
            </a:r>
            <a:endParaRPr sz="1900" b="1"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704" name="Google Shape;704;p34"/>
          <p:cNvSpPr txBox="1"/>
          <p:nvPr/>
        </p:nvSpPr>
        <p:spPr>
          <a:xfrm>
            <a:off x="30499772" y="4708893"/>
            <a:ext cx="2278800" cy="661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1900" b="1"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Конкурент 1</a:t>
            </a:r>
            <a:endParaRPr sz="1900" b="1"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705" name="Google Shape;705;p34"/>
          <p:cNvSpPr txBox="1"/>
          <p:nvPr/>
        </p:nvSpPr>
        <p:spPr>
          <a:xfrm>
            <a:off x="30485197" y="5942594"/>
            <a:ext cx="2278800" cy="661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1900" b="1"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Конкурент 2</a:t>
            </a:r>
            <a:endParaRPr sz="1900" b="1"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706" name="Google Shape;706;p34"/>
          <p:cNvSpPr txBox="1"/>
          <p:nvPr/>
        </p:nvSpPr>
        <p:spPr>
          <a:xfrm>
            <a:off x="30506822" y="7150824"/>
            <a:ext cx="2278800" cy="661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1900" b="1"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Конкурент 3</a:t>
            </a:r>
            <a:endParaRPr sz="1900" b="1"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707" name="Google Shape;707;p34"/>
          <p:cNvSpPr txBox="1"/>
          <p:nvPr/>
        </p:nvSpPr>
        <p:spPr>
          <a:xfrm>
            <a:off x="30532391" y="8313804"/>
            <a:ext cx="2278800" cy="661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1900" b="1"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Конкурент 4</a:t>
            </a:r>
            <a:endParaRPr sz="1900" b="1"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708" name="Google Shape;708;p34"/>
          <p:cNvSpPr txBox="1"/>
          <p:nvPr/>
        </p:nvSpPr>
        <p:spPr>
          <a:xfrm>
            <a:off x="23336267" y="2675832"/>
            <a:ext cx="7006200" cy="133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100" b="1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Доля </a:t>
            </a:r>
            <a:r>
              <a:rPr lang="ru" sz="2100" b="1">
                <a:solidFill>
                  <a:schemeClr val="lt1"/>
                </a:solidFill>
                <a:highlight>
                  <a:srgbClr val="FF5300"/>
                </a:highlight>
                <a:latin typeface="Roboto"/>
                <a:ea typeface="Roboto"/>
                <a:cs typeface="Roboto"/>
                <a:sym typeface="Roboto"/>
              </a:rPr>
              <a:t>неуверенного</a:t>
            </a:r>
            <a:r>
              <a:rPr lang="ru" sz="2100" b="1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 покрытия 4G/3G</a:t>
            </a:r>
            <a:r>
              <a:rPr lang="ru" sz="21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 по операторам.</a:t>
            </a:r>
            <a:endParaRPr sz="21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1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Замеры произведены в феврале 2025 г.</a:t>
            </a:r>
            <a:endParaRPr sz="21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1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709" name="Google Shape;709;p34"/>
          <p:cNvSpPr txBox="1"/>
          <p:nvPr/>
        </p:nvSpPr>
        <p:spPr>
          <a:xfrm>
            <a:off x="29578612" y="3540674"/>
            <a:ext cx="1243800" cy="754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500" b="1">
                <a:solidFill>
                  <a:srgbClr val="FFFFFF"/>
                </a:solidFill>
                <a:highlight>
                  <a:srgbClr val="71AE6E"/>
                </a:highlight>
                <a:latin typeface="Roboto"/>
                <a:ea typeface="Roboto"/>
                <a:cs typeface="Roboto"/>
                <a:sym typeface="Roboto"/>
              </a:rPr>
              <a:t>17,6</a:t>
            </a:r>
            <a:r>
              <a:rPr lang="ru" sz="1900" b="1">
                <a:solidFill>
                  <a:srgbClr val="FFFFFF"/>
                </a:solidFill>
                <a:highlight>
                  <a:srgbClr val="71AE6E"/>
                </a:highlight>
                <a:latin typeface="Roboto"/>
                <a:ea typeface="Roboto"/>
                <a:cs typeface="Roboto"/>
                <a:sym typeface="Roboto"/>
              </a:rPr>
              <a:t>%</a:t>
            </a:r>
            <a:endParaRPr sz="2400" b="1">
              <a:solidFill>
                <a:srgbClr val="FFFFFF"/>
              </a:solidFill>
              <a:highlight>
                <a:srgbClr val="71AE6E"/>
              </a:highlight>
            </a:endParaRPr>
          </a:p>
        </p:txBody>
      </p:sp>
      <p:sp>
        <p:nvSpPr>
          <p:cNvPr id="710" name="Google Shape;710;p34"/>
          <p:cNvSpPr txBox="1"/>
          <p:nvPr/>
        </p:nvSpPr>
        <p:spPr>
          <a:xfrm>
            <a:off x="29578612" y="4697484"/>
            <a:ext cx="1243800" cy="754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500" b="1">
                <a:solidFill>
                  <a:srgbClr val="FFFFFF"/>
                </a:solidFill>
                <a:highlight>
                  <a:srgbClr val="F1C232"/>
                </a:highlight>
                <a:latin typeface="Roboto"/>
                <a:ea typeface="Roboto"/>
                <a:cs typeface="Roboto"/>
                <a:sym typeface="Roboto"/>
              </a:rPr>
              <a:t>19,4</a:t>
            </a:r>
            <a:r>
              <a:rPr lang="ru" sz="1900" b="1">
                <a:solidFill>
                  <a:srgbClr val="FFFFFF"/>
                </a:solidFill>
                <a:highlight>
                  <a:srgbClr val="F1C232"/>
                </a:highlight>
                <a:latin typeface="Roboto"/>
                <a:ea typeface="Roboto"/>
                <a:cs typeface="Roboto"/>
                <a:sym typeface="Roboto"/>
              </a:rPr>
              <a:t>%</a:t>
            </a:r>
            <a:endParaRPr sz="2400" b="1">
              <a:solidFill>
                <a:srgbClr val="FFFFFF"/>
              </a:solidFill>
              <a:highlight>
                <a:srgbClr val="F1C232"/>
              </a:highlight>
            </a:endParaRPr>
          </a:p>
        </p:txBody>
      </p:sp>
      <p:sp>
        <p:nvSpPr>
          <p:cNvPr id="711" name="Google Shape;711;p34"/>
          <p:cNvSpPr txBox="1"/>
          <p:nvPr/>
        </p:nvSpPr>
        <p:spPr>
          <a:xfrm>
            <a:off x="29538906" y="5901873"/>
            <a:ext cx="1243800" cy="754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500" b="1">
                <a:solidFill>
                  <a:srgbClr val="FFFFFF"/>
                </a:solidFill>
                <a:highlight>
                  <a:srgbClr val="FF9900"/>
                </a:highlight>
                <a:latin typeface="Roboto"/>
                <a:ea typeface="Roboto"/>
                <a:cs typeface="Roboto"/>
                <a:sym typeface="Roboto"/>
              </a:rPr>
              <a:t>22,3</a:t>
            </a:r>
            <a:r>
              <a:rPr lang="ru" sz="1900" b="1">
                <a:solidFill>
                  <a:srgbClr val="FFFFFF"/>
                </a:solidFill>
                <a:highlight>
                  <a:srgbClr val="FF9900"/>
                </a:highlight>
                <a:latin typeface="Roboto"/>
                <a:ea typeface="Roboto"/>
                <a:cs typeface="Roboto"/>
                <a:sym typeface="Roboto"/>
              </a:rPr>
              <a:t>%</a:t>
            </a:r>
            <a:endParaRPr sz="2400" b="1">
              <a:solidFill>
                <a:srgbClr val="FFFFFF"/>
              </a:solidFill>
              <a:highlight>
                <a:srgbClr val="FF9900"/>
              </a:highlight>
            </a:endParaRPr>
          </a:p>
        </p:txBody>
      </p:sp>
      <p:sp>
        <p:nvSpPr>
          <p:cNvPr id="712" name="Google Shape;712;p34"/>
          <p:cNvSpPr txBox="1"/>
          <p:nvPr/>
        </p:nvSpPr>
        <p:spPr>
          <a:xfrm>
            <a:off x="29542062" y="7111148"/>
            <a:ext cx="1243800" cy="754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500" b="1">
                <a:solidFill>
                  <a:srgbClr val="FFFFFF"/>
                </a:solidFill>
                <a:highlight>
                  <a:srgbClr val="E06666"/>
                </a:highlight>
                <a:latin typeface="Roboto"/>
                <a:ea typeface="Roboto"/>
                <a:cs typeface="Roboto"/>
                <a:sym typeface="Roboto"/>
              </a:rPr>
              <a:t>32,7</a:t>
            </a:r>
            <a:r>
              <a:rPr lang="ru" sz="1900" b="1">
                <a:solidFill>
                  <a:srgbClr val="FFFFFF"/>
                </a:solidFill>
                <a:highlight>
                  <a:srgbClr val="E06666"/>
                </a:highlight>
                <a:latin typeface="Roboto"/>
                <a:ea typeface="Roboto"/>
                <a:cs typeface="Roboto"/>
                <a:sym typeface="Roboto"/>
              </a:rPr>
              <a:t>%</a:t>
            </a:r>
            <a:endParaRPr sz="2400" b="1">
              <a:solidFill>
                <a:srgbClr val="FFFFFF"/>
              </a:solidFill>
              <a:highlight>
                <a:srgbClr val="E06666"/>
              </a:highlight>
            </a:endParaRPr>
          </a:p>
        </p:txBody>
      </p:sp>
      <p:sp>
        <p:nvSpPr>
          <p:cNvPr id="713" name="Google Shape;713;p34"/>
          <p:cNvSpPr txBox="1"/>
          <p:nvPr/>
        </p:nvSpPr>
        <p:spPr>
          <a:xfrm>
            <a:off x="29573550" y="8267873"/>
            <a:ext cx="1243800" cy="754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500" b="1">
                <a:solidFill>
                  <a:srgbClr val="FFFFFF"/>
                </a:solidFill>
                <a:highlight>
                  <a:srgbClr val="CC0000"/>
                </a:highlight>
                <a:latin typeface="Roboto"/>
                <a:ea typeface="Roboto"/>
                <a:cs typeface="Roboto"/>
                <a:sym typeface="Roboto"/>
              </a:rPr>
              <a:t>35,4</a:t>
            </a:r>
            <a:r>
              <a:rPr lang="ru" sz="1900" b="1">
                <a:solidFill>
                  <a:srgbClr val="FFFFFF"/>
                </a:solidFill>
                <a:highlight>
                  <a:srgbClr val="CC0000"/>
                </a:highlight>
                <a:latin typeface="Roboto"/>
                <a:ea typeface="Roboto"/>
                <a:cs typeface="Roboto"/>
                <a:sym typeface="Roboto"/>
              </a:rPr>
              <a:t>%</a:t>
            </a:r>
            <a:endParaRPr sz="2400" b="1">
              <a:solidFill>
                <a:srgbClr val="FFFFFF"/>
              </a:solidFill>
              <a:highlight>
                <a:srgbClr val="CC0000"/>
              </a:highlight>
            </a:endParaRPr>
          </a:p>
        </p:txBody>
      </p:sp>
      <p:pic>
        <p:nvPicPr>
          <p:cNvPr id="714" name="Google Shape;714;p34" title="Диаграмма"/>
          <p:cNvPicPr preferRelativeResize="0"/>
          <p:nvPr/>
        </p:nvPicPr>
        <p:blipFill>
          <a:blip r:embed="rId10">
            <a:alphaModFix/>
          </a:blip>
          <a:stretch>
            <a:fillRect/>
          </a:stretch>
        </p:blipFill>
        <p:spPr>
          <a:xfrm>
            <a:off x="10656950" y="5547850"/>
            <a:ext cx="3423601" cy="4285207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715" name="Google Shape;715;p34"/>
          <p:cNvCxnSpPr/>
          <p:nvPr/>
        </p:nvCxnSpPr>
        <p:spPr>
          <a:xfrm>
            <a:off x="11162827" y="5739100"/>
            <a:ext cx="0" cy="3562200"/>
          </a:xfrm>
          <a:prstGeom prst="straightConnector1">
            <a:avLst/>
          </a:prstGeom>
          <a:noFill/>
          <a:ln w="9525" cap="flat" cmpd="sng">
            <a:solidFill>
              <a:srgbClr val="595959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716" name="Google Shape;716;p34"/>
          <p:cNvSpPr txBox="1"/>
          <p:nvPr/>
        </p:nvSpPr>
        <p:spPr>
          <a:xfrm>
            <a:off x="10857085" y="4910443"/>
            <a:ext cx="5054400" cy="72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Arial"/>
              <a:buNone/>
            </a:pPr>
            <a:r>
              <a:rPr lang="ru" sz="2300" b="1">
                <a:solidFill>
                  <a:srgbClr val="FFFFFF"/>
                </a:solidFill>
                <a:highlight>
                  <a:srgbClr val="FF5300"/>
                </a:highlight>
                <a:latin typeface="Roboto"/>
                <a:ea typeface="Roboto"/>
                <a:cs typeface="Roboto"/>
                <a:sym typeface="Roboto"/>
              </a:rPr>
              <a:t>Динамика строительства:</a:t>
            </a:r>
            <a:endParaRPr sz="1900">
              <a:highlight>
                <a:srgbClr val="FF5300"/>
              </a:highlight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717" name="Google Shape;717;p34"/>
          <p:cNvSpPr/>
          <p:nvPr/>
        </p:nvSpPr>
        <p:spPr>
          <a:xfrm>
            <a:off x="11342750" y="9948150"/>
            <a:ext cx="965400" cy="285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dk1"/>
        </a:solidFill>
        <a:effectLst/>
      </p:bgPr>
    </p:bg>
    <p:spTree>
      <p:nvGrpSpPr>
        <p:cNvPr id="1" name="Shape 7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22" name="Google Shape;722;p35" title="ebd0ce676c1cf3c00e5f0d6e10f60a76_720w.gif"/>
          <p:cNvPicPr preferRelativeResize="0"/>
          <p:nvPr/>
        </p:nvPicPr>
        <p:blipFill rotWithShape="1">
          <a:blip r:embed="rId3">
            <a:alphaModFix amt="30000"/>
          </a:blip>
          <a:srcRect t="18815" b="16080"/>
          <a:stretch/>
        </p:blipFill>
        <p:spPr>
          <a:xfrm>
            <a:off x="27770150" y="0"/>
            <a:ext cx="8887801" cy="10287002"/>
          </a:xfrm>
          <a:prstGeom prst="rect">
            <a:avLst/>
          </a:prstGeom>
          <a:noFill/>
          <a:ln>
            <a:noFill/>
          </a:ln>
        </p:spPr>
      </p:pic>
      <p:pic>
        <p:nvPicPr>
          <p:cNvPr id="723" name="Google Shape;723;p35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9219150" y="-31625"/>
            <a:ext cx="13188049" cy="10371624"/>
          </a:xfrm>
          <a:prstGeom prst="rect">
            <a:avLst/>
          </a:prstGeom>
          <a:noFill/>
          <a:ln>
            <a:noFill/>
          </a:ln>
        </p:spPr>
      </p:pic>
      <p:sp>
        <p:nvSpPr>
          <p:cNvPr id="724" name="Google Shape;724;p35"/>
          <p:cNvSpPr/>
          <p:nvPr/>
        </p:nvSpPr>
        <p:spPr>
          <a:xfrm>
            <a:off x="12251385" y="2997465"/>
            <a:ext cx="804000" cy="2728200"/>
          </a:xfrm>
          <a:prstGeom prst="downArrow">
            <a:avLst>
              <a:gd name="adj1" fmla="val 50000"/>
              <a:gd name="adj2" fmla="val 88727"/>
            </a:avLst>
          </a:prstGeom>
          <a:solidFill>
            <a:srgbClr val="C9DAF8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sp>
        <p:nvSpPr>
          <p:cNvPr id="725" name="Google Shape;725;p35"/>
          <p:cNvSpPr/>
          <p:nvPr/>
        </p:nvSpPr>
        <p:spPr>
          <a:xfrm>
            <a:off x="27201400" y="3029187"/>
            <a:ext cx="804000" cy="4985400"/>
          </a:xfrm>
          <a:prstGeom prst="downArrow">
            <a:avLst>
              <a:gd name="adj1" fmla="val 50000"/>
              <a:gd name="adj2" fmla="val 62407"/>
            </a:avLst>
          </a:prstGeom>
          <a:solidFill>
            <a:srgbClr val="C9DAF8">
              <a:alpha val="57500"/>
            </a:srgbClr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sp>
        <p:nvSpPr>
          <p:cNvPr id="726" name="Google Shape;726;p35"/>
          <p:cNvSpPr txBox="1"/>
          <p:nvPr/>
        </p:nvSpPr>
        <p:spPr>
          <a:xfrm>
            <a:off x="11022503" y="460400"/>
            <a:ext cx="10879800" cy="1354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800" tIns="243800" rIns="243800" bIns="24380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500"/>
              <a:buFont typeface="Arial"/>
              <a:buNone/>
            </a:pPr>
            <a:r>
              <a:rPr lang="ru" sz="3300" b="1">
                <a:latin typeface="Roboto"/>
                <a:ea typeface="Roboto"/>
                <a:cs typeface="Roboto"/>
                <a:sym typeface="Roboto"/>
              </a:rPr>
              <a:t>Борьба с мошенничеством (СКАМ)</a:t>
            </a:r>
            <a:endParaRPr sz="3300" b="1"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500"/>
              <a:buFont typeface="Arial"/>
              <a:buNone/>
            </a:pPr>
            <a:r>
              <a:rPr lang="ru" sz="2300">
                <a:latin typeface="Roboto"/>
                <a:ea typeface="Roboto"/>
                <a:cs typeface="Roboto"/>
                <a:sym typeface="Roboto"/>
              </a:rPr>
              <a:t>Настройка интеграции ИС ПАО «Таттелеком» с ГИС</a:t>
            </a:r>
            <a:endParaRPr sz="2300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727" name="Google Shape;727;p35"/>
          <p:cNvSpPr txBox="1"/>
          <p:nvPr/>
        </p:nvSpPr>
        <p:spPr>
          <a:xfrm>
            <a:off x="20557565" y="2314525"/>
            <a:ext cx="8037600" cy="1031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2000" i="1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вступили  изменения, предусмотренные </a:t>
            </a:r>
            <a:endParaRPr sz="2000" i="1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2000" i="1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Федеральным законом от 08.08.2024 </a:t>
            </a:r>
            <a:r>
              <a:rPr lang="ru" sz="2000" b="1" i="1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№ 303-ФЗ</a:t>
            </a:r>
            <a:endParaRPr sz="2000" i="1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728" name="Google Shape;728;p35"/>
          <p:cNvSpPr txBox="1"/>
          <p:nvPr/>
        </p:nvSpPr>
        <p:spPr>
          <a:xfrm>
            <a:off x="24405796" y="1636283"/>
            <a:ext cx="6000000" cy="923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3600" b="1">
                <a:solidFill>
                  <a:srgbClr val="FFFFFF"/>
                </a:solidFill>
                <a:highlight>
                  <a:srgbClr val="1A73E8"/>
                </a:highlight>
                <a:latin typeface="Roboto"/>
                <a:ea typeface="Roboto"/>
                <a:cs typeface="Roboto"/>
                <a:sym typeface="Roboto"/>
              </a:rPr>
              <a:t>в 2024 -2025 году </a:t>
            </a:r>
            <a:endParaRPr sz="4000" b="1">
              <a:solidFill>
                <a:srgbClr val="FFFFFF"/>
              </a:solidFill>
              <a:highlight>
                <a:srgbClr val="1A73E8"/>
              </a:highlight>
            </a:endParaRPr>
          </a:p>
        </p:txBody>
      </p:sp>
      <p:sp>
        <p:nvSpPr>
          <p:cNvPr id="729" name="Google Shape;729;p35"/>
          <p:cNvSpPr txBox="1"/>
          <p:nvPr/>
        </p:nvSpPr>
        <p:spPr>
          <a:xfrm>
            <a:off x="22013837" y="6070834"/>
            <a:ext cx="6531600" cy="132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r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ru" sz="2400" b="1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Ограничение на количество сим-карт:</a:t>
            </a:r>
            <a:endParaRPr sz="2400" b="1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16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Для граждан РФ — не более 20 абонентских номеров.</a:t>
            </a:r>
            <a:endParaRPr sz="160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16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Для ИГ/ЛБГ* — не более 10 номеров </a:t>
            </a:r>
            <a:endParaRPr sz="2000">
              <a:solidFill>
                <a:srgbClr val="FFFFFF"/>
              </a:solidFill>
            </a:endParaRPr>
          </a:p>
        </p:txBody>
      </p:sp>
      <p:sp>
        <p:nvSpPr>
          <p:cNvPr id="730" name="Google Shape;730;p35"/>
          <p:cNvSpPr txBox="1"/>
          <p:nvPr/>
        </p:nvSpPr>
        <p:spPr>
          <a:xfrm>
            <a:off x="22017285" y="7582780"/>
            <a:ext cx="6531600" cy="1108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2400" b="1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Проверка персональных данных </a:t>
            </a:r>
            <a:endParaRPr sz="2400" b="1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2400" b="1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перед активацией сим-карты</a:t>
            </a:r>
            <a:r>
              <a:rPr lang="ru" sz="1600" b="1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 </a:t>
            </a:r>
            <a:endParaRPr sz="2000" b="1">
              <a:solidFill>
                <a:srgbClr val="FFFFFF"/>
              </a:solidFill>
            </a:endParaRPr>
          </a:p>
        </p:txBody>
      </p:sp>
      <p:sp>
        <p:nvSpPr>
          <p:cNvPr id="731" name="Google Shape;731;p35"/>
          <p:cNvSpPr txBox="1"/>
          <p:nvPr/>
        </p:nvSpPr>
        <p:spPr>
          <a:xfrm>
            <a:off x="22014500" y="4807800"/>
            <a:ext cx="6531600" cy="1108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2400" b="1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Продажи сим-карт иностранным </a:t>
            </a:r>
            <a:endParaRPr sz="2400" b="1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2400" b="1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гражданам с верификацией через ЕБС</a:t>
            </a:r>
            <a:endParaRPr sz="2000" b="1">
              <a:solidFill>
                <a:srgbClr val="FFFFFF"/>
              </a:solidFill>
            </a:endParaRPr>
          </a:p>
        </p:txBody>
      </p:sp>
      <p:sp>
        <p:nvSpPr>
          <p:cNvPr id="732" name="Google Shape;732;p35"/>
          <p:cNvSpPr txBox="1"/>
          <p:nvPr/>
        </p:nvSpPr>
        <p:spPr>
          <a:xfrm>
            <a:off x="22010950" y="3491850"/>
            <a:ext cx="6531600" cy="1108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2400" b="1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Прием наличных средств за МС,</a:t>
            </a:r>
            <a:endParaRPr sz="2400" b="1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2400" b="1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только с фиксацией данных ДУЛ</a:t>
            </a:r>
            <a:endParaRPr sz="2400" b="1">
              <a:solidFill>
                <a:srgbClr val="FFFFFF"/>
              </a:solidFill>
            </a:endParaRPr>
          </a:p>
        </p:txBody>
      </p:sp>
      <p:pic>
        <p:nvPicPr>
          <p:cNvPr id="733" name="Google Shape;733;p35"/>
          <p:cNvPicPr preferRelativeResize="0"/>
          <p:nvPr/>
        </p:nvPicPr>
        <p:blipFill rotWithShape="1">
          <a:blip r:embed="rId5">
            <a:alphaModFix/>
          </a:blip>
          <a:srcRect t="9049"/>
          <a:stretch/>
        </p:blipFill>
        <p:spPr>
          <a:xfrm>
            <a:off x="11273800" y="5687188"/>
            <a:ext cx="8037601" cy="4523236"/>
          </a:xfrm>
          <a:prstGeom prst="rect">
            <a:avLst/>
          </a:prstGeom>
          <a:noFill/>
          <a:ln>
            <a:noFill/>
          </a:ln>
        </p:spPr>
      </p:pic>
      <p:sp>
        <p:nvSpPr>
          <p:cNvPr id="734" name="Google Shape;734;p35"/>
          <p:cNvSpPr txBox="1"/>
          <p:nvPr/>
        </p:nvSpPr>
        <p:spPr>
          <a:xfrm>
            <a:off x="11164487" y="5070522"/>
            <a:ext cx="7461000" cy="73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2400" b="1">
                <a:solidFill>
                  <a:srgbClr val="FFFFFF"/>
                </a:solidFill>
                <a:highlight>
                  <a:srgbClr val="FA4907"/>
                </a:highlight>
                <a:latin typeface="Roboto"/>
                <a:ea typeface="Roboto"/>
                <a:cs typeface="Roboto"/>
                <a:sym typeface="Roboto"/>
              </a:rPr>
              <a:t>Заблокированные вызовы:</a:t>
            </a:r>
            <a:endParaRPr sz="2400" b="1">
              <a:solidFill>
                <a:srgbClr val="FFFFFF"/>
              </a:solidFill>
              <a:highlight>
                <a:srgbClr val="FA4907"/>
              </a:highlight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735" name="Google Shape;735;p35"/>
          <p:cNvSpPr txBox="1"/>
          <p:nvPr/>
        </p:nvSpPr>
        <p:spPr>
          <a:xfrm>
            <a:off x="14193309" y="6830650"/>
            <a:ext cx="3978000" cy="73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400" b="1">
                <a:solidFill>
                  <a:srgbClr val="FFFFFF"/>
                </a:solidFill>
                <a:highlight>
                  <a:srgbClr val="FF5300"/>
                </a:highlight>
                <a:latin typeface="Roboto"/>
                <a:ea typeface="Roboto"/>
                <a:cs typeface="Roboto"/>
                <a:sym typeface="Roboto"/>
              </a:rPr>
              <a:t>~15 тыс. в день</a:t>
            </a:r>
            <a:endParaRPr sz="2400" b="1">
              <a:solidFill>
                <a:srgbClr val="FFFFFF"/>
              </a:solidFill>
              <a:highlight>
                <a:srgbClr val="FF5300"/>
              </a:highlight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736" name="Google Shape;736;p35"/>
          <p:cNvSpPr/>
          <p:nvPr/>
        </p:nvSpPr>
        <p:spPr>
          <a:xfrm>
            <a:off x="11259862" y="3986996"/>
            <a:ext cx="3632400" cy="738600"/>
          </a:xfrm>
          <a:prstGeom prst="roundRect">
            <a:avLst>
              <a:gd name="adj" fmla="val 16667"/>
            </a:avLst>
          </a:prstGeom>
          <a:noFill/>
          <a:ln w="9525" cap="flat" cmpd="sng">
            <a:solidFill>
              <a:srgbClr val="980000"/>
            </a:solidFill>
            <a:prstDash val="dash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marR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600" b="1">
              <a:solidFill>
                <a:srgbClr val="CC0000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737" name="Google Shape;737;p35"/>
          <p:cNvSpPr txBox="1"/>
          <p:nvPr/>
        </p:nvSpPr>
        <p:spPr>
          <a:xfrm>
            <a:off x="11099451" y="3361342"/>
            <a:ext cx="3978000" cy="73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2400" b="1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Затраты на реализацию:</a:t>
            </a:r>
            <a:endParaRPr sz="3000" b="1"/>
          </a:p>
        </p:txBody>
      </p:sp>
      <p:sp>
        <p:nvSpPr>
          <p:cNvPr id="738" name="Google Shape;738;p35"/>
          <p:cNvSpPr/>
          <p:nvPr/>
        </p:nvSpPr>
        <p:spPr>
          <a:xfrm>
            <a:off x="15337500" y="3986992"/>
            <a:ext cx="3978000" cy="738600"/>
          </a:xfrm>
          <a:prstGeom prst="roundRect">
            <a:avLst>
              <a:gd name="adj" fmla="val 16667"/>
            </a:avLst>
          </a:prstGeom>
          <a:noFill/>
          <a:ln w="9525" cap="flat" cmpd="sng">
            <a:solidFill>
              <a:srgbClr val="980000"/>
            </a:solidFill>
            <a:prstDash val="dash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3400" b="1">
              <a:solidFill>
                <a:srgbClr val="CC0000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739" name="Google Shape;739;p35"/>
          <p:cNvSpPr txBox="1"/>
          <p:nvPr/>
        </p:nvSpPr>
        <p:spPr>
          <a:xfrm>
            <a:off x="15173021" y="3361342"/>
            <a:ext cx="3978000" cy="73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2400" b="1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Заблокировано:</a:t>
            </a:r>
            <a:endParaRPr sz="3000" b="1"/>
          </a:p>
        </p:txBody>
      </p:sp>
      <p:sp>
        <p:nvSpPr>
          <p:cNvPr id="740" name="Google Shape;740;p35"/>
          <p:cNvSpPr txBox="1"/>
          <p:nvPr/>
        </p:nvSpPr>
        <p:spPr>
          <a:xfrm>
            <a:off x="12899387" y="2049622"/>
            <a:ext cx="8887800" cy="1163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24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в мобильную сеть </a:t>
            </a:r>
            <a:r>
              <a:rPr lang="ru" sz="23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«</a:t>
            </a:r>
            <a:r>
              <a:rPr lang="ru" sz="24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Летай</a:t>
            </a:r>
            <a:r>
              <a:rPr lang="ru" sz="23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»</a:t>
            </a:r>
            <a:r>
              <a:rPr lang="ru" sz="24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 внедрен </a:t>
            </a:r>
            <a:endParaRPr sz="2400">
              <a:solidFill>
                <a:srgbClr val="000000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24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комплекс </a:t>
            </a:r>
            <a:r>
              <a:rPr lang="ru" sz="23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«</a:t>
            </a:r>
            <a:r>
              <a:rPr lang="ru" sz="2400" b="1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АнтиФрод</a:t>
            </a:r>
            <a:r>
              <a:rPr lang="ru" sz="23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»</a:t>
            </a:r>
            <a:r>
              <a:rPr lang="ru" sz="2400" b="1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 (ФЗ 319, 386, 480, 41)</a:t>
            </a:r>
            <a:r>
              <a:rPr lang="ru" sz="24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.</a:t>
            </a:r>
            <a:endParaRPr sz="2800"/>
          </a:p>
        </p:txBody>
      </p:sp>
      <p:sp>
        <p:nvSpPr>
          <p:cNvPr id="741" name="Google Shape;741;p35"/>
          <p:cNvSpPr txBox="1"/>
          <p:nvPr/>
        </p:nvSpPr>
        <p:spPr>
          <a:xfrm>
            <a:off x="11071819" y="2042386"/>
            <a:ext cx="2388000" cy="1229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2600" b="1">
                <a:solidFill>
                  <a:srgbClr val="FFFFFF"/>
                </a:solidFill>
                <a:highlight>
                  <a:srgbClr val="FA4907"/>
                </a:highlight>
                <a:latin typeface="Roboto"/>
                <a:ea typeface="Roboto"/>
                <a:cs typeface="Roboto"/>
                <a:sym typeface="Roboto"/>
              </a:rPr>
              <a:t>С декабря </a:t>
            </a:r>
            <a:endParaRPr sz="2600" b="1">
              <a:solidFill>
                <a:srgbClr val="FFFFFF"/>
              </a:solidFill>
              <a:highlight>
                <a:srgbClr val="FA4907"/>
              </a:highlight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2600" b="1">
                <a:solidFill>
                  <a:srgbClr val="FFFFFF"/>
                </a:solidFill>
                <a:highlight>
                  <a:srgbClr val="FA4907"/>
                </a:highlight>
                <a:latin typeface="Roboto"/>
                <a:ea typeface="Roboto"/>
                <a:cs typeface="Roboto"/>
                <a:sym typeface="Roboto"/>
              </a:rPr>
              <a:t>2023 года:</a:t>
            </a:r>
            <a:endParaRPr sz="2600" b="1">
              <a:solidFill>
                <a:srgbClr val="000000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742" name="Google Shape;742;p35"/>
          <p:cNvSpPr/>
          <p:nvPr/>
        </p:nvSpPr>
        <p:spPr>
          <a:xfrm>
            <a:off x="10879132" y="4025228"/>
            <a:ext cx="4132200" cy="738600"/>
          </a:xfrm>
          <a:prstGeom prst="roundRect">
            <a:avLst>
              <a:gd name="adj" fmla="val 16667"/>
            </a:avLst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marR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2600" b="1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 ~ 15 млн руб</a:t>
            </a:r>
            <a:endParaRPr sz="2600" b="1">
              <a:solidFill>
                <a:srgbClr val="000000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743" name="Google Shape;743;p35"/>
          <p:cNvSpPr/>
          <p:nvPr/>
        </p:nvSpPr>
        <p:spPr>
          <a:xfrm>
            <a:off x="15003597" y="4025224"/>
            <a:ext cx="4525800" cy="738600"/>
          </a:xfrm>
          <a:prstGeom prst="roundRect">
            <a:avLst>
              <a:gd name="adj" fmla="val 16667"/>
            </a:avLst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2600" b="1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 &gt; 6,5 млн вызовов</a:t>
            </a:r>
            <a:endParaRPr sz="3400" b="1">
              <a:solidFill>
                <a:srgbClr val="000000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744" name="Google Shape;744;p35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22678749" y="3741604"/>
            <a:ext cx="587000" cy="587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745" name="Google Shape;745;p35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21905544" y="5032056"/>
            <a:ext cx="587000" cy="587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746" name="Google Shape;746;p35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21905548" y="6342494"/>
            <a:ext cx="587000" cy="587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747" name="Google Shape;747;p35"/>
          <p:cNvPicPr preferRelativeResize="0"/>
          <p:nvPr/>
        </p:nvPicPr>
        <p:blipFill>
          <a:blip r:embed="rId9">
            <a:alphaModFix/>
          </a:blip>
          <a:stretch>
            <a:fillRect/>
          </a:stretch>
        </p:blipFill>
        <p:spPr>
          <a:xfrm>
            <a:off x="22602950" y="7751425"/>
            <a:ext cx="662800" cy="662800"/>
          </a:xfrm>
          <a:prstGeom prst="rect">
            <a:avLst/>
          </a:prstGeom>
          <a:noFill/>
          <a:ln>
            <a:noFill/>
          </a:ln>
        </p:spPr>
      </p:pic>
      <p:sp>
        <p:nvSpPr>
          <p:cNvPr id="748" name="Google Shape;748;p35"/>
          <p:cNvSpPr txBox="1"/>
          <p:nvPr/>
        </p:nvSpPr>
        <p:spPr>
          <a:xfrm>
            <a:off x="22598821" y="9354829"/>
            <a:ext cx="6000000" cy="61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1600" i="1">
                <a:solidFill>
                  <a:srgbClr val="9E9E9E"/>
                </a:solidFill>
                <a:latin typeface="Roboto"/>
                <a:ea typeface="Roboto"/>
                <a:cs typeface="Roboto"/>
                <a:sym typeface="Roboto"/>
              </a:rPr>
              <a:t>* ИГ/ЛБГ - иностранные граждане, лица без гражданства.</a:t>
            </a:r>
            <a:endParaRPr sz="2800" i="1">
              <a:solidFill>
                <a:srgbClr val="9E9E9E"/>
              </a:solidFill>
            </a:endParaRPr>
          </a:p>
        </p:txBody>
      </p:sp>
      <p:pic>
        <p:nvPicPr>
          <p:cNvPr id="749" name="Google Shape;749;p35"/>
          <p:cNvPicPr preferRelativeResize="0"/>
          <p:nvPr/>
        </p:nvPicPr>
        <p:blipFill rotWithShape="1">
          <a:blip r:embed="rId10">
            <a:alphaModFix amt="30000"/>
          </a:blip>
          <a:srcRect l="9641" t="17653" r="5114" b="10409"/>
          <a:stretch/>
        </p:blipFill>
        <p:spPr>
          <a:xfrm flipH="1">
            <a:off x="1000450" y="-42325"/>
            <a:ext cx="7211775" cy="10371626"/>
          </a:xfrm>
          <a:prstGeom prst="rect">
            <a:avLst/>
          </a:prstGeom>
          <a:noFill/>
          <a:ln>
            <a:noFill/>
          </a:ln>
        </p:spPr>
      </p:pic>
      <p:pic>
        <p:nvPicPr>
          <p:cNvPr id="750" name="Google Shape;750;p35"/>
          <p:cNvPicPr preferRelativeResize="0"/>
          <p:nvPr/>
        </p:nvPicPr>
        <p:blipFill>
          <a:blip r:embed="rId11">
            <a:alphaModFix/>
          </a:blip>
          <a:stretch>
            <a:fillRect/>
          </a:stretch>
        </p:blipFill>
        <p:spPr>
          <a:xfrm>
            <a:off x="31903603" y="511454"/>
            <a:ext cx="3541199" cy="143573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dk1"/>
        </a:solidFill>
        <a:effectLst/>
      </p:bgPr>
    </p:bg>
    <p:spTree>
      <p:nvGrpSpPr>
        <p:cNvPr id="1" name="Shape 7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55" name="Google Shape;755;p36" title="170e58d08dbbd4e94a4425684987e3e4.gif"/>
          <p:cNvPicPr preferRelativeResize="0"/>
          <p:nvPr/>
        </p:nvPicPr>
        <p:blipFill rotWithShape="1">
          <a:blip r:embed="rId3">
            <a:alphaModFix amt="30000"/>
          </a:blip>
          <a:srcRect l="3963" r="46369"/>
          <a:stretch/>
        </p:blipFill>
        <p:spPr>
          <a:xfrm>
            <a:off x="-93500" y="-10750"/>
            <a:ext cx="9794499" cy="10287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756" name="Google Shape;756;p36" title="170e58d08dbbd4e94a4425684987e3e4.gif"/>
          <p:cNvPicPr preferRelativeResize="0"/>
          <p:nvPr/>
        </p:nvPicPr>
        <p:blipFill rotWithShape="1">
          <a:blip r:embed="rId3">
            <a:alphaModFix amt="29000"/>
          </a:blip>
          <a:srcRect l="-17" r="11865"/>
          <a:stretch/>
        </p:blipFill>
        <p:spPr>
          <a:xfrm>
            <a:off x="19093550" y="-31627"/>
            <a:ext cx="17477424" cy="10287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757" name="Google Shape;757;p36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1903603" y="511454"/>
            <a:ext cx="3541199" cy="1435733"/>
          </a:xfrm>
          <a:prstGeom prst="rect">
            <a:avLst/>
          </a:prstGeom>
          <a:noFill/>
          <a:ln>
            <a:noFill/>
          </a:ln>
        </p:spPr>
      </p:pic>
      <p:pic>
        <p:nvPicPr>
          <p:cNvPr id="758" name="Google Shape;758;p36"/>
          <p:cNvPicPr preferRelativeResize="0"/>
          <p:nvPr/>
        </p:nvPicPr>
        <p:blipFill rotWithShape="1">
          <a:blip r:embed="rId4">
            <a:alphaModFix amt="7000"/>
          </a:blip>
          <a:srcRect l="10785" t="17770" r="69702" b="25089"/>
          <a:stretch/>
        </p:blipFill>
        <p:spPr>
          <a:xfrm>
            <a:off x="849600" y="361612"/>
            <a:ext cx="3329300" cy="3952764"/>
          </a:xfrm>
          <a:prstGeom prst="rect">
            <a:avLst/>
          </a:prstGeom>
          <a:noFill/>
          <a:ln>
            <a:noFill/>
          </a:ln>
        </p:spPr>
      </p:pic>
      <p:pic>
        <p:nvPicPr>
          <p:cNvPr id="759" name="Google Shape;759;p36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8304750" y="-31625"/>
            <a:ext cx="15166223" cy="10371624"/>
          </a:xfrm>
          <a:prstGeom prst="rect">
            <a:avLst/>
          </a:prstGeom>
          <a:noFill/>
          <a:ln>
            <a:noFill/>
          </a:ln>
        </p:spPr>
      </p:pic>
      <p:sp>
        <p:nvSpPr>
          <p:cNvPr id="760" name="Google Shape;760;p36"/>
          <p:cNvSpPr/>
          <p:nvPr/>
        </p:nvSpPr>
        <p:spPr>
          <a:xfrm>
            <a:off x="18619782" y="9100430"/>
            <a:ext cx="1069800" cy="407400"/>
          </a:xfrm>
          <a:prstGeom prst="leftRightArrow">
            <a:avLst>
              <a:gd name="adj1" fmla="val 50000"/>
              <a:gd name="adj2" fmla="val 87823"/>
            </a:avLst>
          </a:prstGeom>
          <a:solidFill>
            <a:srgbClr val="F4CCCC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sp>
        <p:nvSpPr>
          <p:cNvPr id="761" name="Google Shape;761;p36"/>
          <p:cNvSpPr/>
          <p:nvPr/>
        </p:nvSpPr>
        <p:spPr>
          <a:xfrm>
            <a:off x="19420172" y="6128370"/>
            <a:ext cx="2062800" cy="3480600"/>
          </a:xfrm>
          <a:prstGeom prst="roundRect">
            <a:avLst>
              <a:gd name="adj" fmla="val 9095"/>
            </a:avLst>
          </a:prstGeom>
          <a:noFill/>
          <a:ln w="9525" cap="flat" cmpd="sng">
            <a:solidFill>
              <a:srgbClr val="CC0000"/>
            </a:solidFill>
            <a:prstDash val="dot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sp>
        <p:nvSpPr>
          <p:cNvPr id="762" name="Google Shape;762;p36"/>
          <p:cNvSpPr/>
          <p:nvPr/>
        </p:nvSpPr>
        <p:spPr>
          <a:xfrm>
            <a:off x="23590100" y="5451800"/>
            <a:ext cx="4675800" cy="3574200"/>
          </a:xfrm>
          <a:prstGeom prst="roundRect">
            <a:avLst>
              <a:gd name="adj" fmla="val 7357"/>
            </a:avLst>
          </a:prstGeom>
          <a:noFill/>
          <a:ln w="19050" cap="flat" cmpd="sng">
            <a:solidFill>
              <a:schemeClr val="lt1"/>
            </a:solidFill>
            <a:prstDash val="dot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sp>
        <p:nvSpPr>
          <p:cNvPr id="763" name="Google Shape;763;p36"/>
          <p:cNvSpPr txBox="1"/>
          <p:nvPr/>
        </p:nvSpPr>
        <p:spPr>
          <a:xfrm>
            <a:off x="9927731" y="536061"/>
            <a:ext cx="10879800" cy="1354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800" tIns="243800" rIns="243800" bIns="24380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500"/>
              <a:buFont typeface="Arial"/>
              <a:buNone/>
            </a:pPr>
            <a:r>
              <a:rPr lang="ru" sz="3300" b="1">
                <a:latin typeface="Roboto"/>
                <a:ea typeface="Roboto"/>
                <a:cs typeface="Roboto"/>
                <a:sym typeface="Roboto"/>
              </a:rPr>
              <a:t>Техническая реализация</a:t>
            </a:r>
            <a:endParaRPr sz="3300" b="1"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500"/>
              <a:buFont typeface="Arial"/>
              <a:buNone/>
            </a:pPr>
            <a:r>
              <a:rPr lang="ru" sz="2300">
                <a:latin typeface="Roboto"/>
                <a:ea typeface="Roboto"/>
                <a:cs typeface="Roboto"/>
                <a:sym typeface="Roboto"/>
              </a:rPr>
              <a:t>Настройка интеграции ИС ПАО «Таттелеком» с ГИС</a:t>
            </a:r>
            <a:endParaRPr sz="2300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764" name="Google Shape;764;p36"/>
          <p:cNvSpPr/>
          <p:nvPr/>
        </p:nvSpPr>
        <p:spPr>
          <a:xfrm rot="5400000">
            <a:off x="12070018" y="5833364"/>
            <a:ext cx="661800" cy="330600"/>
          </a:xfrm>
          <a:prstGeom prst="leftRightArrow">
            <a:avLst>
              <a:gd name="adj1" fmla="val 50000"/>
              <a:gd name="adj2" fmla="val 87823"/>
            </a:avLst>
          </a:prstGeom>
          <a:solidFill>
            <a:srgbClr val="B7B7B7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sp>
        <p:nvSpPr>
          <p:cNvPr id="765" name="Google Shape;765;p36"/>
          <p:cNvSpPr/>
          <p:nvPr/>
        </p:nvSpPr>
        <p:spPr>
          <a:xfrm>
            <a:off x="10195850" y="6128536"/>
            <a:ext cx="8772600" cy="3480600"/>
          </a:xfrm>
          <a:prstGeom prst="roundRect">
            <a:avLst>
              <a:gd name="adj" fmla="val 3805"/>
            </a:avLst>
          </a:prstGeom>
          <a:noFill/>
          <a:ln w="9525" cap="flat" cmpd="sng">
            <a:solidFill>
              <a:srgbClr val="434343"/>
            </a:solidFill>
            <a:prstDash val="dot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sp>
        <p:nvSpPr>
          <p:cNvPr id="766" name="Google Shape;766;p36"/>
          <p:cNvSpPr/>
          <p:nvPr/>
        </p:nvSpPr>
        <p:spPr>
          <a:xfrm>
            <a:off x="10195850" y="5078327"/>
            <a:ext cx="4398600" cy="846600"/>
          </a:xfrm>
          <a:prstGeom prst="roundRect">
            <a:avLst>
              <a:gd name="adj" fmla="val 8769"/>
            </a:avLst>
          </a:prstGeom>
          <a:noFill/>
          <a:ln w="9525" cap="flat" cmpd="sng">
            <a:solidFill>
              <a:srgbClr val="434343"/>
            </a:solidFill>
            <a:prstDash val="dot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sp>
        <p:nvSpPr>
          <p:cNvPr id="767" name="Google Shape;767;p36"/>
          <p:cNvSpPr/>
          <p:nvPr/>
        </p:nvSpPr>
        <p:spPr>
          <a:xfrm>
            <a:off x="19730210" y="7185521"/>
            <a:ext cx="1468200" cy="528000"/>
          </a:xfrm>
          <a:prstGeom prst="roundRect">
            <a:avLst>
              <a:gd name="adj" fmla="val 16667"/>
            </a:avLst>
          </a:prstGeom>
          <a:noFill/>
          <a:ln w="9525" cap="flat" cmpd="sng">
            <a:solidFill>
              <a:srgbClr val="980000"/>
            </a:solidFill>
            <a:prstDash val="dash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marR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1600">
                <a:latin typeface="Roboto"/>
                <a:ea typeface="Roboto"/>
                <a:cs typeface="Roboto"/>
                <a:sym typeface="Roboto"/>
              </a:rPr>
              <a:t>КСИМ</a:t>
            </a:r>
            <a:endParaRPr sz="1600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768" name="Google Shape;768;p36"/>
          <p:cNvSpPr/>
          <p:nvPr/>
        </p:nvSpPr>
        <p:spPr>
          <a:xfrm>
            <a:off x="16111788" y="7909485"/>
            <a:ext cx="2395800" cy="670800"/>
          </a:xfrm>
          <a:prstGeom prst="roundRect">
            <a:avLst>
              <a:gd name="adj" fmla="val 16667"/>
            </a:avLst>
          </a:prstGeom>
          <a:solidFill>
            <a:srgbClr val="D0E0E3"/>
          </a:solidFill>
          <a:ln w="9525" cap="flat" cmpd="sng">
            <a:solidFill>
              <a:srgbClr val="980000"/>
            </a:solidFill>
            <a:prstDash val="dash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marR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1600">
                <a:latin typeface="Roboto"/>
                <a:ea typeface="Roboto"/>
                <a:cs typeface="Roboto"/>
                <a:sym typeface="Roboto"/>
              </a:rPr>
              <a:t>Биллинг</a:t>
            </a:r>
            <a:endParaRPr sz="1600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769" name="Google Shape;769;p36"/>
          <p:cNvSpPr/>
          <p:nvPr/>
        </p:nvSpPr>
        <p:spPr>
          <a:xfrm>
            <a:off x="10444378" y="6531922"/>
            <a:ext cx="1844400" cy="645600"/>
          </a:xfrm>
          <a:prstGeom prst="roundRect">
            <a:avLst>
              <a:gd name="adj" fmla="val 16667"/>
            </a:avLst>
          </a:prstGeom>
          <a:solidFill>
            <a:srgbClr val="D9D2E9"/>
          </a:solidFill>
          <a:ln w="9525" cap="flat" cmpd="sng">
            <a:solidFill>
              <a:srgbClr val="666666"/>
            </a:solidFill>
            <a:prstDash val="dash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1600">
                <a:solidFill>
                  <a:srgbClr val="1F1F1F"/>
                </a:solidFill>
                <a:latin typeface="Roboto"/>
                <a:ea typeface="Roboto"/>
                <a:cs typeface="Roboto"/>
                <a:sym typeface="Roboto"/>
              </a:rPr>
              <a:t>новый </a:t>
            </a:r>
            <a:endParaRPr sz="1600">
              <a:solidFill>
                <a:srgbClr val="1F1F1F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1600">
                <a:solidFill>
                  <a:srgbClr val="1F1F1F"/>
                </a:solidFill>
                <a:latin typeface="Roboto"/>
                <a:ea typeface="Roboto"/>
                <a:cs typeface="Roboto"/>
                <a:sym typeface="Roboto"/>
              </a:rPr>
              <a:t>договор</a:t>
            </a:r>
            <a:endParaRPr sz="1600">
              <a:solidFill>
                <a:srgbClr val="1F1F1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770" name="Google Shape;770;p36"/>
          <p:cNvSpPr/>
          <p:nvPr/>
        </p:nvSpPr>
        <p:spPr>
          <a:xfrm>
            <a:off x="10444378" y="7461596"/>
            <a:ext cx="1844400" cy="645600"/>
          </a:xfrm>
          <a:prstGeom prst="roundRect">
            <a:avLst>
              <a:gd name="adj" fmla="val 16667"/>
            </a:avLst>
          </a:prstGeom>
          <a:solidFill>
            <a:srgbClr val="D9D2E9"/>
          </a:solidFill>
          <a:ln w="9525" cap="flat" cmpd="sng">
            <a:solidFill>
              <a:srgbClr val="666666"/>
            </a:solidFill>
            <a:prstDash val="dash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1600">
                <a:solidFill>
                  <a:srgbClr val="1F1F1F"/>
                </a:solidFill>
                <a:latin typeface="Roboto"/>
                <a:ea typeface="Roboto"/>
                <a:cs typeface="Roboto"/>
                <a:sym typeface="Roboto"/>
              </a:rPr>
              <a:t>новый паспорт</a:t>
            </a:r>
            <a:endParaRPr sz="1600">
              <a:solidFill>
                <a:srgbClr val="1F1F1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771" name="Google Shape;771;p36"/>
          <p:cNvSpPr/>
          <p:nvPr/>
        </p:nvSpPr>
        <p:spPr>
          <a:xfrm>
            <a:off x="10444378" y="8275060"/>
            <a:ext cx="1844400" cy="645600"/>
          </a:xfrm>
          <a:prstGeom prst="roundRect">
            <a:avLst>
              <a:gd name="adj" fmla="val 16667"/>
            </a:avLst>
          </a:prstGeom>
          <a:solidFill>
            <a:srgbClr val="D9D2E9"/>
          </a:solidFill>
          <a:ln w="9525" cap="flat" cmpd="sng">
            <a:solidFill>
              <a:srgbClr val="666666"/>
            </a:solidFill>
            <a:prstDash val="dash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1600">
                <a:solidFill>
                  <a:srgbClr val="1F1F1F"/>
                </a:solidFill>
                <a:latin typeface="Roboto"/>
                <a:ea typeface="Roboto"/>
                <a:cs typeface="Roboto"/>
                <a:sym typeface="Roboto"/>
              </a:rPr>
              <a:t>оплата наличными</a:t>
            </a:r>
            <a:endParaRPr sz="1600">
              <a:solidFill>
                <a:srgbClr val="1F1F1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772" name="Google Shape;772;p36"/>
          <p:cNvSpPr/>
          <p:nvPr/>
        </p:nvSpPr>
        <p:spPr>
          <a:xfrm>
            <a:off x="13187302" y="7847938"/>
            <a:ext cx="1957200" cy="670800"/>
          </a:xfrm>
          <a:prstGeom prst="roundRect">
            <a:avLst>
              <a:gd name="adj" fmla="val 16667"/>
            </a:avLst>
          </a:prstGeom>
          <a:solidFill>
            <a:srgbClr val="D0E0E3"/>
          </a:solidFill>
          <a:ln w="9525" cap="flat" cmpd="sng">
            <a:solidFill>
              <a:srgbClr val="980000"/>
            </a:solidFill>
            <a:prstDash val="dash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1600">
                <a:latin typeface="Roboto"/>
                <a:ea typeface="Roboto"/>
                <a:cs typeface="Roboto"/>
                <a:sym typeface="Roboto"/>
              </a:rPr>
              <a:t>Приложение оператора</a:t>
            </a:r>
            <a:endParaRPr sz="1600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773" name="Google Shape;773;p36"/>
          <p:cNvSpPr/>
          <p:nvPr/>
        </p:nvSpPr>
        <p:spPr>
          <a:xfrm>
            <a:off x="13187935" y="8840272"/>
            <a:ext cx="1957200" cy="530400"/>
          </a:xfrm>
          <a:prstGeom prst="roundRect">
            <a:avLst>
              <a:gd name="adj" fmla="val 16667"/>
            </a:avLst>
          </a:prstGeom>
          <a:solidFill>
            <a:srgbClr val="D0E0E3"/>
          </a:solidFill>
          <a:ln w="9525" cap="flat" cmpd="sng">
            <a:solidFill>
              <a:srgbClr val="980000"/>
            </a:solidFill>
            <a:prstDash val="dash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1600">
                <a:latin typeface="Roboto"/>
                <a:ea typeface="Roboto"/>
                <a:cs typeface="Roboto"/>
                <a:sym typeface="Roboto"/>
              </a:rPr>
              <a:t>Касса</a:t>
            </a:r>
            <a:endParaRPr sz="1600">
              <a:latin typeface="Roboto"/>
              <a:ea typeface="Roboto"/>
              <a:cs typeface="Roboto"/>
              <a:sym typeface="Roboto"/>
            </a:endParaRPr>
          </a:p>
        </p:txBody>
      </p:sp>
      <p:cxnSp>
        <p:nvCxnSpPr>
          <p:cNvPr id="774" name="Google Shape;774;p36"/>
          <p:cNvCxnSpPr>
            <a:stCxn id="769" idx="3"/>
            <a:endCxn id="772" idx="1"/>
          </p:cNvCxnSpPr>
          <p:nvPr/>
        </p:nvCxnSpPr>
        <p:spPr>
          <a:xfrm>
            <a:off x="12288778" y="6854722"/>
            <a:ext cx="898500" cy="1328700"/>
          </a:xfrm>
          <a:prstGeom prst="curvedConnector3">
            <a:avLst>
              <a:gd name="adj1" fmla="val 50001"/>
            </a:avLst>
          </a:prstGeom>
          <a:noFill/>
          <a:ln w="9525" cap="flat" cmpd="sng">
            <a:solidFill>
              <a:srgbClr val="980000"/>
            </a:solidFill>
            <a:prstDash val="solid"/>
            <a:round/>
            <a:headEnd type="stealth" w="med" len="med"/>
            <a:tailEnd type="stealth" w="med" len="med"/>
          </a:ln>
        </p:spPr>
      </p:cxnSp>
      <p:cxnSp>
        <p:nvCxnSpPr>
          <p:cNvPr id="775" name="Google Shape;775;p36"/>
          <p:cNvCxnSpPr>
            <a:stCxn id="770" idx="3"/>
            <a:endCxn id="772" idx="1"/>
          </p:cNvCxnSpPr>
          <p:nvPr/>
        </p:nvCxnSpPr>
        <p:spPr>
          <a:xfrm>
            <a:off x="12288778" y="7784396"/>
            <a:ext cx="898500" cy="399000"/>
          </a:xfrm>
          <a:prstGeom prst="curvedConnector3">
            <a:avLst>
              <a:gd name="adj1" fmla="val 50001"/>
            </a:avLst>
          </a:prstGeom>
          <a:noFill/>
          <a:ln w="9525" cap="flat" cmpd="sng">
            <a:solidFill>
              <a:srgbClr val="980000"/>
            </a:solidFill>
            <a:prstDash val="solid"/>
            <a:round/>
            <a:headEnd type="stealth" w="med" len="med"/>
            <a:tailEnd type="stealth" w="med" len="med"/>
          </a:ln>
        </p:spPr>
      </p:cxnSp>
      <p:cxnSp>
        <p:nvCxnSpPr>
          <p:cNvPr id="776" name="Google Shape;776;p36"/>
          <p:cNvCxnSpPr>
            <a:stCxn id="771" idx="3"/>
            <a:endCxn id="773" idx="1"/>
          </p:cNvCxnSpPr>
          <p:nvPr/>
        </p:nvCxnSpPr>
        <p:spPr>
          <a:xfrm>
            <a:off x="12288778" y="8597860"/>
            <a:ext cx="899100" cy="507600"/>
          </a:xfrm>
          <a:prstGeom prst="curvedConnector3">
            <a:avLst>
              <a:gd name="adj1" fmla="val 50003"/>
            </a:avLst>
          </a:prstGeom>
          <a:noFill/>
          <a:ln w="9525" cap="flat" cmpd="sng">
            <a:solidFill>
              <a:srgbClr val="980000"/>
            </a:solidFill>
            <a:prstDash val="solid"/>
            <a:round/>
            <a:headEnd type="stealth" w="med" len="med"/>
            <a:tailEnd type="stealth" w="med" len="med"/>
          </a:ln>
        </p:spPr>
      </p:cxnSp>
      <p:cxnSp>
        <p:nvCxnSpPr>
          <p:cNvPr id="777" name="Google Shape;777;p36"/>
          <p:cNvCxnSpPr>
            <a:stCxn id="768" idx="3"/>
            <a:endCxn id="778" idx="3"/>
          </p:cNvCxnSpPr>
          <p:nvPr/>
        </p:nvCxnSpPr>
        <p:spPr>
          <a:xfrm rot="10800000" flipH="1">
            <a:off x="18507588" y="6663285"/>
            <a:ext cx="600" cy="1581600"/>
          </a:xfrm>
          <a:prstGeom prst="curvedConnector3">
            <a:avLst>
              <a:gd name="adj1" fmla="val 39687500"/>
            </a:avLst>
          </a:prstGeom>
          <a:noFill/>
          <a:ln w="19050" cap="flat" cmpd="sng">
            <a:solidFill>
              <a:srgbClr val="0000FF"/>
            </a:solidFill>
            <a:prstDash val="solid"/>
            <a:round/>
            <a:headEnd type="none" w="med" len="med"/>
            <a:tailEnd type="stealth" w="med" len="med"/>
          </a:ln>
        </p:spPr>
      </p:cxnSp>
      <p:sp>
        <p:nvSpPr>
          <p:cNvPr id="779" name="Google Shape;779;p36"/>
          <p:cNvSpPr/>
          <p:nvPr/>
        </p:nvSpPr>
        <p:spPr>
          <a:xfrm>
            <a:off x="13187935" y="6855604"/>
            <a:ext cx="1957200" cy="670800"/>
          </a:xfrm>
          <a:prstGeom prst="roundRect">
            <a:avLst>
              <a:gd name="adj" fmla="val 16667"/>
            </a:avLst>
          </a:prstGeom>
          <a:solidFill>
            <a:srgbClr val="D0E0E3"/>
          </a:solidFill>
          <a:ln w="9525" cap="flat" cmpd="sng">
            <a:solidFill>
              <a:srgbClr val="980000"/>
            </a:solidFill>
            <a:prstDash val="dash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1600">
                <a:latin typeface="Roboto"/>
                <a:ea typeface="Roboto"/>
                <a:cs typeface="Roboto"/>
                <a:sym typeface="Roboto"/>
              </a:rPr>
              <a:t>CRM</a:t>
            </a:r>
            <a:endParaRPr sz="1600">
              <a:latin typeface="Roboto"/>
              <a:ea typeface="Roboto"/>
              <a:cs typeface="Roboto"/>
              <a:sym typeface="Roboto"/>
            </a:endParaRPr>
          </a:p>
        </p:txBody>
      </p:sp>
      <p:cxnSp>
        <p:nvCxnSpPr>
          <p:cNvPr id="780" name="Google Shape;780;p36"/>
          <p:cNvCxnSpPr>
            <a:stCxn id="769" idx="3"/>
            <a:endCxn id="779" idx="1"/>
          </p:cNvCxnSpPr>
          <p:nvPr/>
        </p:nvCxnSpPr>
        <p:spPr>
          <a:xfrm>
            <a:off x="12288778" y="6854722"/>
            <a:ext cx="899100" cy="336300"/>
          </a:xfrm>
          <a:prstGeom prst="curvedConnector3">
            <a:avLst>
              <a:gd name="adj1" fmla="val 50003"/>
            </a:avLst>
          </a:prstGeom>
          <a:noFill/>
          <a:ln w="9525" cap="flat" cmpd="sng">
            <a:solidFill>
              <a:srgbClr val="980000"/>
            </a:solidFill>
            <a:prstDash val="solid"/>
            <a:round/>
            <a:headEnd type="stealth" w="med" len="med"/>
            <a:tailEnd type="stealth" w="med" len="med"/>
          </a:ln>
        </p:spPr>
      </p:cxnSp>
      <p:sp>
        <p:nvSpPr>
          <p:cNvPr id="781" name="Google Shape;781;p36"/>
          <p:cNvSpPr/>
          <p:nvPr/>
        </p:nvSpPr>
        <p:spPr>
          <a:xfrm>
            <a:off x="10444375" y="5222967"/>
            <a:ext cx="1844400" cy="555600"/>
          </a:xfrm>
          <a:prstGeom prst="roundRect">
            <a:avLst>
              <a:gd name="adj" fmla="val 16667"/>
            </a:avLst>
          </a:prstGeom>
          <a:solidFill>
            <a:srgbClr val="C9DAF8"/>
          </a:solidFill>
          <a:ln w="9525" cap="flat" cmpd="sng">
            <a:solidFill>
              <a:srgbClr val="980000"/>
            </a:solidFill>
            <a:prstDash val="dash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1600">
                <a:latin typeface="Roboto"/>
                <a:ea typeface="Roboto"/>
                <a:cs typeface="Roboto"/>
                <a:sym typeface="Roboto"/>
              </a:rPr>
              <a:t>Г</a:t>
            </a:r>
            <a:r>
              <a:rPr lang="ru" sz="16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ражданин РФ</a:t>
            </a:r>
            <a:endParaRPr sz="1600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782" name="Google Shape;782;p36"/>
          <p:cNvSpPr/>
          <p:nvPr/>
        </p:nvSpPr>
        <p:spPr>
          <a:xfrm>
            <a:off x="12483375" y="5222967"/>
            <a:ext cx="1844400" cy="555600"/>
          </a:xfrm>
          <a:prstGeom prst="roundRect">
            <a:avLst>
              <a:gd name="adj" fmla="val 16667"/>
            </a:avLst>
          </a:prstGeom>
          <a:solidFill>
            <a:srgbClr val="C9DAF8"/>
          </a:solidFill>
          <a:ln w="9525" cap="flat" cmpd="sng">
            <a:solidFill>
              <a:srgbClr val="980000"/>
            </a:solidFill>
            <a:prstDash val="dash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16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ИГ/ЛБГ</a:t>
            </a:r>
            <a:endParaRPr sz="1600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783" name="Google Shape;783;p36"/>
          <p:cNvSpPr txBox="1"/>
          <p:nvPr/>
        </p:nvSpPr>
        <p:spPr>
          <a:xfrm>
            <a:off x="9591185" y="4553004"/>
            <a:ext cx="2070600" cy="846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0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Клиент:</a:t>
            </a:r>
            <a:endParaRPr sz="2000">
              <a:solidFill>
                <a:srgbClr val="000000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784" name="Google Shape;784;p36"/>
          <p:cNvSpPr/>
          <p:nvPr/>
        </p:nvSpPr>
        <p:spPr>
          <a:xfrm>
            <a:off x="16111781" y="7118706"/>
            <a:ext cx="2395800" cy="670800"/>
          </a:xfrm>
          <a:prstGeom prst="roundRect">
            <a:avLst>
              <a:gd name="adj" fmla="val 16667"/>
            </a:avLst>
          </a:prstGeom>
          <a:solidFill>
            <a:srgbClr val="D0E0E3"/>
          </a:solidFill>
          <a:ln w="9525" cap="flat" cmpd="sng">
            <a:solidFill>
              <a:srgbClr val="980000"/>
            </a:solidFill>
            <a:prstDash val="dash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marR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1600">
                <a:latin typeface="Roboto"/>
                <a:ea typeface="Roboto"/>
                <a:cs typeface="Roboto"/>
                <a:sym typeface="Roboto"/>
              </a:rPr>
              <a:t>КСИМ-шлюз</a:t>
            </a:r>
            <a:endParaRPr sz="1600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778" name="Google Shape;778;p36"/>
          <p:cNvSpPr/>
          <p:nvPr/>
        </p:nvSpPr>
        <p:spPr>
          <a:xfrm>
            <a:off x="16111781" y="6327794"/>
            <a:ext cx="2395800" cy="670800"/>
          </a:xfrm>
          <a:prstGeom prst="roundRect">
            <a:avLst>
              <a:gd name="adj" fmla="val 16667"/>
            </a:avLst>
          </a:prstGeom>
          <a:solidFill>
            <a:srgbClr val="D0E0E3"/>
          </a:solidFill>
          <a:ln w="9525" cap="flat" cmpd="sng">
            <a:solidFill>
              <a:srgbClr val="980000"/>
            </a:solidFill>
            <a:prstDash val="dash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marR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1600">
                <a:latin typeface="Roboto"/>
                <a:ea typeface="Roboto"/>
                <a:cs typeface="Roboto"/>
                <a:sym typeface="Roboto"/>
              </a:rPr>
              <a:t>СМЭВ-шлюз</a:t>
            </a:r>
            <a:endParaRPr sz="1600">
              <a:latin typeface="Roboto"/>
              <a:ea typeface="Roboto"/>
              <a:cs typeface="Roboto"/>
              <a:sym typeface="Roboto"/>
            </a:endParaRPr>
          </a:p>
        </p:txBody>
      </p:sp>
      <p:cxnSp>
        <p:nvCxnSpPr>
          <p:cNvPr id="785" name="Google Shape;785;p36"/>
          <p:cNvCxnSpPr>
            <a:stCxn id="772" idx="3"/>
            <a:endCxn id="778" idx="1"/>
          </p:cNvCxnSpPr>
          <p:nvPr/>
        </p:nvCxnSpPr>
        <p:spPr>
          <a:xfrm rot="10800000" flipH="1">
            <a:off x="15144502" y="6663238"/>
            <a:ext cx="967200" cy="1520100"/>
          </a:xfrm>
          <a:prstGeom prst="curvedConnector3">
            <a:avLst>
              <a:gd name="adj1" fmla="val 50004"/>
            </a:avLst>
          </a:prstGeom>
          <a:noFill/>
          <a:ln w="9525" cap="flat" cmpd="sng">
            <a:solidFill>
              <a:srgbClr val="980000"/>
            </a:solidFill>
            <a:prstDash val="solid"/>
            <a:round/>
            <a:headEnd type="triangle" w="med" len="med"/>
            <a:tailEnd type="triangle" w="med" len="med"/>
          </a:ln>
        </p:spPr>
      </p:cxnSp>
      <p:cxnSp>
        <p:nvCxnSpPr>
          <p:cNvPr id="786" name="Google Shape;786;p36"/>
          <p:cNvCxnSpPr>
            <a:stCxn id="772" idx="3"/>
            <a:endCxn id="784" idx="1"/>
          </p:cNvCxnSpPr>
          <p:nvPr/>
        </p:nvCxnSpPr>
        <p:spPr>
          <a:xfrm rot="10800000" flipH="1">
            <a:off x="15144502" y="7454038"/>
            <a:ext cx="967200" cy="729300"/>
          </a:xfrm>
          <a:prstGeom prst="curvedConnector3">
            <a:avLst>
              <a:gd name="adj1" fmla="val 50004"/>
            </a:avLst>
          </a:prstGeom>
          <a:noFill/>
          <a:ln w="9525" cap="flat" cmpd="sng">
            <a:solidFill>
              <a:srgbClr val="980000"/>
            </a:solidFill>
            <a:prstDash val="solid"/>
            <a:round/>
            <a:headEnd type="triangle" w="med" len="med"/>
            <a:tailEnd type="triangle" w="med" len="med"/>
          </a:ln>
        </p:spPr>
      </p:cxnSp>
      <p:sp>
        <p:nvSpPr>
          <p:cNvPr id="787" name="Google Shape;787;p36"/>
          <p:cNvSpPr/>
          <p:nvPr/>
        </p:nvSpPr>
        <p:spPr>
          <a:xfrm>
            <a:off x="19730210" y="8724064"/>
            <a:ext cx="1468200" cy="530400"/>
          </a:xfrm>
          <a:prstGeom prst="roundRect">
            <a:avLst>
              <a:gd name="adj" fmla="val 16667"/>
            </a:avLst>
          </a:prstGeom>
          <a:noFill/>
          <a:ln w="9525" cap="flat" cmpd="sng">
            <a:solidFill>
              <a:srgbClr val="980000"/>
            </a:solidFill>
            <a:prstDash val="dash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marR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1600">
                <a:latin typeface="Roboto"/>
                <a:ea typeface="Roboto"/>
                <a:cs typeface="Roboto"/>
                <a:sym typeface="Roboto"/>
              </a:rPr>
              <a:t>ЕБС</a:t>
            </a:r>
            <a:endParaRPr sz="1600">
              <a:latin typeface="Roboto"/>
              <a:ea typeface="Roboto"/>
              <a:cs typeface="Roboto"/>
              <a:sym typeface="Roboto"/>
            </a:endParaRPr>
          </a:p>
        </p:txBody>
      </p:sp>
      <p:cxnSp>
        <p:nvCxnSpPr>
          <p:cNvPr id="788" name="Google Shape;788;p36"/>
          <p:cNvCxnSpPr>
            <a:stCxn id="779" idx="3"/>
            <a:endCxn id="778" idx="1"/>
          </p:cNvCxnSpPr>
          <p:nvPr/>
        </p:nvCxnSpPr>
        <p:spPr>
          <a:xfrm rot="10800000" flipH="1">
            <a:off x="15145135" y="6663304"/>
            <a:ext cx="966600" cy="527700"/>
          </a:xfrm>
          <a:prstGeom prst="curvedConnector3">
            <a:avLst>
              <a:gd name="adj1" fmla="val 50002"/>
            </a:avLst>
          </a:prstGeom>
          <a:noFill/>
          <a:ln w="9525" cap="flat" cmpd="sng">
            <a:solidFill>
              <a:srgbClr val="980000"/>
            </a:solidFill>
            <a:prstDash val="solid"/>
            <a:round/>
            <a:headEnd type="triangle" w="med" len="med"/>
            <a:tailEnd type="triangle" w="med" len="med"/>
          </a:ln>
        </p:spPr>
      </p:cxnSp>
      <p:cxnSp>
        <p:nvCxnSpPr>
          <p:cNvPr id="789" name="Google Shape;789;p36"/>
          <p:cNvCxnSpPr>
            <a:stCxn id="784" idx="3"/>
            <a:endCxn id="767" idx="1"/>
          </p:cNvCxnSpPr>
          <p:nvPr/>
        </p:nvCxnSpPr>
        <p:spPr>
          <a:xfrm rot="10800000" flipH="1">
            <a:off x="18507581" y="7449606"/>
            <a:ext cx="1222500" cy="4500"/>
          </a:xfrm>
          <a:prstGeom prst="curvedConnector3">
            <a:avLst>
              <a:gd name="adj1" fmla="val 50005"/>
            </a:avLst>
          </a:prstGeom>
          <a:noFill/>
          <a:ln w="19050" cap="flat" cmpd="sng">
            <a:solidFill>
              <a:srgbClr val="980000"/>
            </a:solidFill>
            <a:prstDash val="solid"/>
            <a:round/>
            <a:headEnd type="triangle" w="med" len="med"/>
            <a:tailEnd type="triangle" w="med" len="med"/>
          </a:ln>
        </p:spPr>
      </p:cxnSp>
      <p:cxnSp>
        <p:nvCxnSpPr>
          <p:cNvPr id="790" name="Google Shape;790;p36"/>
          <p:cNvCxnSpPr>
            <a:stCxn id="778" idx="3"/>
            <a:endCxn id="791" idx="1"/>
          </p:cNvCxnSpPr>
          <p:nvPr/>
        </p:nvCxnSpPr>
        <p:spPr>
          <a:xfrm rot="10800000" flipH="1">
            <a:off x="18507581" y="6662594"/>
            <a:ext cx="1222800" cy="600"/>
          </a:xfrm>
          <a:prstGeom prst="curvedConnector3">
            <a:avLst>
              <a:gd name="adj1" fmla="val 49994"/>
            </a:avLst>
          </a:prstGeom>
          <a:noFill/>
          <a:ln w="19050" cap="flat" cmpd="sng">
            <a:solidFill>
              <a:srgbClr val="980000"/>
            </a:solidFill>
            <a:prstDash val="solid"/>
            <a:round/>
            <a:headEnd type="triangle" w="med" len="med"/>
            <a:tailEnd type="triangle" w="med" len="med"/>
          </a:ln>
        </p:spPr>
      </p:cxnSp>
      <p:cxnSp>
        <p:nvCxnSpPr>
          <p:cNvPr id="792" name="Google Shape;792;p36"/>
          <p:cNvCxnSpPr>
            <a:stCxn id="779" idx="3"/>
            <a:endCxn id="784" idx="1"/>
          </p:cNvCxnSpPr>
          <p:nvPr/>
        </p:nvCxnSpPr>
        <p:spPr>
          <a:xfrm>
            <a:off x="15145135" y="7191004"/>
            <a:ext cx="966600" cy="263100"/>
          </a:xfrm>
          <a:prstGeom prst="curvedConnector3">
            <a:avLst>
              <a:gd name="adj1" fmla="val 50002"/>
            </a:avLst>
          </a:prstGeom>
          <a:noFill/>
          <a:ln w="9525" cap="flat" cmpd="sng">
            <a:solidFill>
              <a:srgbClr val="980000"/>
            </a:solidFill>
            <a:prstDash val="solid"/>
            <a:round/>
            <a:headEnd type="triangle" w="med" len="med"/>
            <a:tailEnd type="triangle" w="med" len="med"/>
          </a:ln>
        </p:spPr>
      </p:cxnSp>
      <p:cxnSp>
        <p:nvCxnSpPr>
          <p:cNvPr id="793" name="Google Shape;793;p36"/>
          <p:cNvCxnSpPr>
            <a:stCxn id="779" idx="3"/>
            <a:endCxn id="768" idx="1"/>
          </p:cNvCxnSpPr>
          <p:nvPr/>
        </p:nvCxnSpPr>
        <p:spPr>
          <a:xfrm>
            <a:off x="15145135" y="7191004"/>
            <a:ext cx="966600" cy="1053900"/>
          </a:xfrm>
          <a:prstGeom prst="curvedConnector3">
            <a:avLst>
              <a:gd name="adj1" fmla="val 50003"/>
            </a:avLst>
          </a:prstGeom>
          <a:noFill/>
          <a:ln w="9525" cap="flat" cmpd="sng">
            <a:solidFill>
              <a:srgbClr val="0000FF"/>
            </a:solidFill>
            <a:prstDash val="solid"/>
            <a:round/>
            <a:headEnd type="none" w="med" len="med"/>
            <a:tailEnd type="stealth" w="med" len="med"/>
          </a:ln>
        </p:spPr>
      </p:cxnSp>
      <p:cxnSp>
        <p:nvCxnSpPr>
          <p:cNvPr id="794" name="Google Shape;794;p36"/>
          <p:cNvCxnSpPr>
            <a:stCxn id="772" idx="3"/>
            <a:endCxn id="768" idx="1"/>
          </p:cNvCxnSpPr>
          <p:nvPr/>
        </p:nvCxnSpPr>
        <p:spPr>
          <a:xfrm>
            <a:off x="15144502" y="8183338"/>
            <a:ext cx="967200" cy="61500"/>
          </a:xfrm>
          <a:prstGeom prst="curvedConnector3">
            <a:avLst>
              <a:gd name="adj1" fmla="val 50004"/>
            </a:avLst>
          </a:prstGeom>
          <a:noFill/>
          <a:ln w="9525" cap="flat" cmpd="sng">
            <a:solidFill>
              <a:srgbClr val="0000FF"/>
            </a:solidFill>
            <a:prstDash val="solid"/>
            <a:round/>
            <a:headEnd type="none" w="med" len="med"/>
            <a:tailEnd type="stealth" w="med" len="med"/>
          </a:ln>
        </p:spPr>
      </p:cxnSp>
      <p:cxnSp>
        <p:nvCxnSpPr>
          <p:cNvPr id="795" name="Google Shape;795;p36"/>
          <p:cNvCxnSpPr>
            <a:stCxn id="773" idx="3"/>
            <a:endCxn id="768" idx="1"/>
          </p:cNvCxnSpPr>
          <p:nvPr/>
        </p:nvCxnSpPr>
        <p:spPr>
          <a:xfrm rot="10800000" flipH="1">
            <a:off x="15145135" y="8244772"/>
            <a:ext cx="966600" cy="860700"/>
          </a:xfrm>
          <a:prstGeom prst="curvedConnector3">
            <a:avLst>
              <a:gd name="adj1" fmla="val 50003"/>
            </a:avLst>
          </a:prstGeom>
          <a:noFill/>
          <a:ln w="9525" cap="flat" cmpd="sng">
            <a:solidFill>
              <a:srgbClr val="0000FF"/>
            </a:solidFill>
            <a:prstDash val="solid"/>
            <a:round/>
            <a:headEnd type="none" w="med" len="med"/>
            <a:tailEnd type="stealth" w="med" len="med"/>
          </a:ln>
        </p:spPr>
      </p:cxnSp>
      <p:sp>
        <p:nvSpPr>
          <p:cNvPr id="791" name="Google Shape;791;p36"/>
          <p:cNvSpPr/>
          <p:nvPr/>
        </p:nvSpPr>
        <p:spPr>
          <a:xfrm>
            <a:off x="19730235" y="6339735"/>
            <a:ext cx="1468200" cy="645600"/>
          </a:xfrm>
          <a:prstGeom prst="roundRect">
            <a:avLst>
              <a:gd name="adj" fmla="val 16667"/>
            </a:avLst>
          </a:prstGeom>
          <a:noFill/>
          <a:ln w="9525" cap="flat" cmpd="sng">
            <a:solidFill>
              <a:srgbClr val="980000"/>
            </a:solidFill>
            <a:prstDash val="dash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marR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1600">
                <a:latin typeface="Roboto"/>
                <a:ea typeface="Roboto"/>
                <a:cs typeface="Roboto"/>
                <a:sym typeface="Roboto"/>
              </a:rPr>
              <a:t>БД МВД</a:t>
            </a:r>
            <a:endParaRPr sz="1600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796" name="Google Shape;796;p36"/>
          <p:cNvSpPr/>
          <p:nvPr/>
        </p:nvSpPr>
        <p:spPr>
          <a:xfrm>
            <a:off x="16111789" y="8700283"/>
            <a:ext cx="2395800" cy="670800"/>
          </a:xfrm>
          <a:prstGeom prst="roundRect">
            <a:avLst>
              <a:gd name="adj" fmla="val 16667"/>
            </a:avLst>
          </a:prstGeom>
          <a:solidFill>
            <a:srgbClr val="D0E0E3"/>
          </a:solidFill>
          <a:ln w="9525" cap="flat" cmpd="sng">
            <a:solidFill>
              <a:srgbClr val="980000"/>
            </a:solidFill>
            <a:prstDash val="dash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marR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1600">
                <a:latin typeface="Roboto"/>
                <a:ea typeface="Roboto"/>
                <a:cs typeface="Roboto"/>
                <a:sym typeface="Roboto"/>
              </a:rPr>
              <a:t>Ядро МС</a:t>
            </a:r>
            <a:endParaRPr sz="1600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797" name="Google Shape;797;p36"/>
          <p:cNvSpPr/>
          <p:nvPr/>
        </p:nvSpPr>
        <p:spPr>
          <a:xfrm>
            <a:off x="19730254" y="7895046"/>
            <a:ext cx="1468200" cy="528000"/>
          </a:xfrm>
          <a:prstGeom prst="roundRect">
            <a:avLst>
              <a:gd name="adj" fmla="val 16667"/>
            </a:avLst>
          </a:prstGeom>
          <a:noFill/>
          <a:ln w="9525" cap="flat" cmpd="sng">
            <a:solidFill>
              <a:srgbClr val="980000"/>
            </a:solidFill>
            <a:prstDash val="dash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marR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1600">
                <a:latin typeface="Roboto"/>
                <a:ea typeface="Roboto"/>
                <a:cs typeface="Roboto"/>
                <a:sym typeface="Roboto"/>
              </a:rPr>
              <a:t>ЕПГУ</a:t>
            </a:r>
            <a:endParaRPr sz="1600">
              <a:latin typeface="Roboto"/>
              <a:ea typeface="Roboto"/>
              <a:cs typeface="Roboto"/>
              <a:sym typeface="Roboto"/>
            </a:endParaRPr>
          </a:p>
        </p:txBody>
      </p:sp>
      <p:cxnSp>
        <p:nvCxnSpPr>
          <p:cNvPr id="798" name="Google Shape;798;p36"/>
          <p:cNvCxnSpPr>
            <a:stCxn id="796" idx="3"/>
            <a:endCxn id="768" idx="3"/>
          </p:cNvCxnSpPr>
          <p:nvPr/>
        </p:nvCxnSpPr>
        <p:spPr>
          <a:xfrm rot="10800000" flipH="1">
            <a:off x="18507589" y="8244883"/>
            <a:ext cx="600" cy="790800"/>
          </a:xfrm>
          <a:prstGeom prst="curvedConnector3">
            <a:avLst>
              <a:gd name="adj1" fmla="val 39687500"/>
            </a:avLst>
          </a:prstGeom>
          <a:noFill/>
          <a:ln w="9525" cap="flat" cmpd="sng">
            <a:solidFill>
              <a:srgbClr val="E69138"/>
            </a:solidFill>
            <a:prstDash val="solid"/>
            <a:round/>
            <a:headEnd type="triangle" w="med" len="med"/>
            <a:tailEnd type="triangle" w="med" len="med"/>
          </a:ln>
        </p:spPr>
      </p:cxnSp>
      <p:cxnSp>
        <p:nvCxnSpPr>
          <p:cNvPr id="799" name="Google Shape;799;p36"/>
          <p:cNvCxnSpPr>
            <a:stCxn id="768" idx="1"/>
            <a:endCxn id="796" idx="1"/>
          </p:cNvCxnSpPr>
          <p:nvPr/>
        </p:nvCxnSpPr>
        <p:spPr>
          <a:xfrm>
            <a:off x="16111788" y="8244885"/>
            <a:ext cx="600" cy="790800"/>
          </a:xfrm>
          <a:prstGeom prst="curvedConnector3">
            <a:avLst>
              <a:gd name="adj1" fmla="val -39687500"/>
            </a:avLst>
          </a:prstGeom>
          <a:noFill/>
          <a:ln w="9525" cap="flat" cmpd="sng">
            <a:solidFill>
              <a:srgbClr val="0000FF"/>
            </a:solidFill>
            <a:prstDash val="solid"/>
            <a:round/>
            <a:headEnd type="none" w="med" len="med"/>
            <a:tailEnd type="stealth" w="med" len="med"/>
          </a:ln>
        </p:spPr>
      </p:cxnSp>
      <p:sp>
        <p:nvSpPr>
          <p:cNvPr id="800" name="Google Shape;800;p36"/>
          <p:cNvSpPr txBox="1"/>
          <p:nvPr/>
        </p:nvSpPr>
        <p:spPr>
          <a:xfrm>
            <a:off x="17262896" y="5578657"/>
            <a:ext cx="2070600" cy="846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0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Оператор</a:t>
            </a:r>
            <a:endParaRPr sz="2000">
              <a:solidFill>
                <a:srgbClr val="000000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801" name="Google Shape;801;p36"/>
          <p:cNvSpPr txBox="1"/>
          <p:nvPr/>
        </p:nvSpPr>
        <p:spPr>
          <a:xfrm>
            <a:off x="19237299" y="5579012"/>
            <a:ext cx="1808400" cy="64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0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ГИС</a:t>
            </a:r>
            <a:endParaRPr sz="2000">
              <a:solidFill>
                <a:srgbClr val="000000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802" name="Google Shape;802;p36"/>
          <p:cNvSpPr txBox="1"/>
          <p:nvPr/>
        </p:nvSpPr>
        <p:spPr>
          <a:xfrm>
            <a:off x="23701998" y="4742366"/>
            <a:ext cx="5598600" cy="769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600" b="1">
                <a:solidFill>
                  <a:srgbClr val="FFFFFF"/>
                </a:solidFill>
                <a:highlight>
                  <a:srgbClr val="FC4C04"/>
                </a:highlight>
                <a:latin typeface="Roboto"/>
                <a:ea typeface="Roboto"/>
                <a:cs typeface="Roboto"/>
                <a:sym typeface="Roboto"/>
              </a:rPr>
              <a:t>Заблокированные запросы:</a:t>
            </a:r>
            <a:endParaRPr sz="2100">
              <a:solidFill>
                <a:srgbClr val="FFFFFF"/>
              </a:solidFill>
              <a:highlight>
                <a:srgbClr val="FC4C04"/>
              </a:highlight>
            </a:endParaRPr>
          </a:p>
        </p:txBody>
      </p:sp>
      <p:sp>
        <p:nvSpPr>
          <p:cNvPr id="803" name="Google Shape;803;p36"/>
          <p:cNvSpPr txBox="1"/>
          <p:nvPr/>
        </p:nvSpPr>
        <p:spPr>
          <a:xfrm>
            <a:off x="24341800" y="5364710"/>
            <a:ext cx="4111200" cy="923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600">
              <a:solidFill>
                <a:srgbClr val="595959"/>
              </a:solidFill>
            </a:endParaRPr>
          </a:p>
        </p:txBody>
      </p:sp>
      <p:sp>
        <p:nvSpPr>
          <p:cNvPr id="804" name="Google Shape;804;p36"/>
          <p:cNvSpPr txBox="1"/>
          <p:nvPr/>
        </p:nvSpPr>
        <p:spPr>
          <a:xfrm>
            <a:off x="26091145" y="5485350"/>
            <a:ext cx="1844400" cy="1308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6100" b="1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327</a:t>
            </a:r>
            <a:endParaRPr sz="5600">
              <a:solidFill>
                <a:srgbClr val="FFFFFF"/>
              </a:solidFill>
            </a:endParaRPr>
          </a:p>
        </p:txBody>
      </p:sp>
      <p:sp>
        <p:nvSpPr>
          <p:cNvPr id="805" name="Google Shape;805;p36"/>
          <p:cNvSpPr txBox="1"/>
          <p:nvPr/>
        </p:nvSpPr>
        <p:spPr>
          <a:xfrm>
            <a:off x="24957819" y="6967236"/>
            <a:ext cx="3014400" cy="1308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6100" b="1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~2 500</a:t>
            </a:r>
            <a:endParaRPr sz="5600">
              <a:solidFill>
                <a:srgbClr val="FFFFFF"/>
              </a:solidFill>
            </a:endParaRPr>
          </a:p>
        </p:txBody>
      </p:sp>
      <p:sp>
        <p:nvSpPr>
          <p:cNvPr id="806" name="Google Shape;806;p36"/>
          <p:cNvSpPr txBox="1"/>
          <p:nvPr/>
        </p:nvSpPr>
        <p:spPr>
          <a:xfrm>
            <a:off x="24078850" y="6362560"/>
            <a:ext cx="3686400" cy="72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3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превышение лимита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807" name="Google Shape;807;p36"/>
          <p:cNvSpPr txBox="1"/>
          <p:nvPr/>
        </p:nvSpPr>
        <p:spPr>
          <a:xfrm>
            <a:off x="24939250" y="7848012"/>
            <a:ext cx="2826000" cy="1077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3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некорректные перс. данные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808" name="Google Shape;808;p36"/>
          <p:cNvSpPr txBox="1"/>
          <p:nvPr/>
        </p:nvSpPr>
        <p:spPr>
          <a:xfrm>
            <a:off x="22707716" y="8895268"/>
            <a:ext cx="5598600" cy="846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noAutofit/>
          </a:bodyPr>
          <a:lstStyle/>
          <a:p>
            <a:pPr marL="91440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800" i="1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*Данные приведены с 1.04.2025 г.</a:t>
            </a:r>
            <a:endParaRPr sz="1800" i="1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809" name="Google Shape;809;p36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23911263" y="5633399"/>
            <a:ext cx="665999" cy="665999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810" name="Google Shape;810;p36"/>
          <p:cNvCxnSpPr>
            <a:stCxn id="778" idx="3"/>
            <a:endCxn id="797" idx="1"/>
          </p:cNvCxnSpPr>
          <p:nvPr/>
        </p:nvCxnSpPr>
        <p:spPr>
          <a:xfrm>
            <a:off x="18507581" y="6663194"/>
            <a:ext cx="1222800" cy="1495800"/>
          </a:xfrm>
          <a:prstGeom prst="curvedConnector3">
            <a:avLst>
              <a:gd name="adj1" fmla="val 49995"/>
            </a:avLst>
          </a:prstGeom>
          <a:noFill/>
          <a:ln w="19050" cap="flat" cmpd="sng">
            <a:solidFill>
              <a:srgbClr val="980000"/>
            </a:solidFill>
            <a:prstDash val="solid"/>
            <a:round/>
            <a:headEnd type="triangle" w="med" len="med"/>
            <a:tailEnd type="triangle" w="med" len="med"/>
          </a:ln>
        </p:spPr>
      </p:cxnSp>
      <p:cxnSp>
        <p:nvCxnSpPr>
          <p:cNvPr id="811" name="Google Shape;811;p36"/>
          <p:cNvCxnSpPr>
            <a:stCxn id="784" idx="3"/>
            <a:endCxn id="768" idx="3"/>
          </p:cNvCxnSpPr>
          <p:nvPr/>
        </p:nvCxnSpPr>
        <p:spPr>
          <a:xfrm>
            <a:off x="18507581" y="7454106"/>
            <a:ext cx="600" cy="790800"/>
          </a:xfrm>
          <a:prstGeom prst="curvedConnector3">
            <a:avLst>
              <a:gd name="adj1" fmla="val 39688771"/>
            </a:avLst>
          </a:prstGeom>
          <a:noFill/>
          <a:ln w="9525" cap="flat" cmpd="sng">
            <a:solidFill>
              <a:srgbClr val="E69138"/>
            </a:solidFill>
            <a:prstDash val="solid"/>
            <a:round/>
            <a:headEnd type="triangle" w="med" len="med"/>
            <a:tailEnd type="triangle" w="med" len="med"/>
          </a:ln>
        </p:spPr>
      </p:cxnSp>
      <p:sp>
        <p:nvSpPr>
          <p:cNvPr id="812" name="Google Shape;812;p36"/>
          <p:cNvSpPr/>
          <p:nvPr/>
        </p:nvSpPr>
        <p:spPr>
          <a:xfrm>
            <a:off x="23606750" y="2771675"/>
            <a:ext cx="4675800" cy="1590000"/>
          </a:xfrm>
          <a:prstGeom prst="roundRect">
            <a:avLst>
              <a:gd name="adj" fmla="val 7357"/>
            </a:avLst>
          </a:prstGeom>
          <a:noFill/>
          <a:ln w="9525" cap="flat" cmpd="sng">
            <a:solidFill>
              <a:srgbClr val="FFFFFF"/>
            </a:solidFill>
            <a:prstDash val="dot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sp>
        <p:nvSpPr>
          <p:cNvPr id="813" name="Google Shape;813;p36"/>
          <p:cNvSpPr txBox="1"/>
          <p:nvPr/>
        </p:nvSpPr>
        <p:spPr>
          <a:xfrm>
            <a:off x="24432137" y="2701437"/>
            <a:ext cx="3882000" cy="1308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6100" b="1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~100 </a:t>
            </a:r>
            <a:r>
              <a:rPr lang="ru" sz="4500" b="1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млн</a:t>
            </a:r>
            <a:endParaRPr sz="4000">
              <a:solidFill>
                <a:srgbClr val="FFFFFF"/>
              </a:solidFill>
            </a:endParaRPr>
          </a:p>
        </p:txBody>
      </p:sp>
      <p:sp>
        <p:nvSpPr>
          <p:cNvPr id="814" name="Google Shape;814;p36"/>
          <p:cNvSpPr txBox="1"/>
          <p:nvPr/>
        </p:nvSpPr>
        <p:spPr>
          <a:xfrm>
            <a:off x="23221022" y="2069396"/>
            <a:ext cx="5247600" cy="846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3100" b="1">
                <a:solidFill>
                  <a:srgbClr val="FFFFFF"/>
                </a:solidFill>
                <a:highlight>
                  <a:srgbClr val="FC4C04"/>
                </a:highlight>
                <a:latin typeface="Roboto"/>
                <a:ea typeface="Roboto"/>
                <a:cs typeface="Roboto"/>
                <a:sym typeface="Roboto"/>
              </a:rPr>
              <a:t>Затраты:</a:t>
            </a:r>
            <a:endParaRPr sz="2600">
              <a:solidFill>
                <a:srgbClr val="FFFFFF"/>
              </a:solidFill>
              <a:highlight>
                <a:srgbClr val="FC4C04"/>
              </a:highlight>
            </a:endParaRPr>
          </a:p>
        </p:txBody>
      </p:sp>
      <p:sp>
        <p:nvSpPr>
          <p:cNvPr id="815" name="Google Shape;815;p36"/>
          <p:cNvSpPr txBox="1"/>
          <p:nvPr/>
        </p:nvSpPr>
        <p:spPr>
          <a:xfrm>
            <a:off x="24613973" y="3637401"/>
            <a:ext cx="3399600" cy="846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8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на реализацию ИС и запуск</a:t>
            </a:r>
            <a:endParaRPr sz="180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816" name="Google Shape;816;p36"/>
          <p:cNvSpPr/>
          <p:nvPr/>
        </p:nvSpPr>
        <p:spPr>
          <a:xfrm>
            <a:off x="10152550" y="3015091"/>
            <a:ext cx="1844400" cy="504600"/>
          </a:xfrm>
          <a:prstGeom prst="roundRect">
            <a:avLst>
              <a:gd name="adj" fmla="val 16667"/>
            </a:avLst>
          </a:prstGeom>
          <a:solidFill>
            <a:srgbClr val="D9EAD3"/>
          </a:solidFill>
          <a:ln w="9525" cap="flat" cmpd="sng">
            <a:solidFill>
              <a:srgbClr val="1F1F1F"/>
            </a:solidFill>
            <a:prstDash val="dash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16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Клиент</a:t>
            </a:r>
            <a:endParaRPr sz="1600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817" name="Google Shape;817;p36"/>
          <p:cNvSpPr/>
          <p:nvPr/>
        </p:nvSpPr>
        <p:spPr>
          <a:xfrm>
            <a:off x="12441199" y="3012052"/>
            <a:ext cx="1844400" cy="504600"/>
          </a:xfrm>
          <a:prstGeom prst="roundRect">
            <a:avLst>
              <a:gd name="adj" fmla="val 16667"/>
            </a:avLst>
          </a:prstGeom>
          <a:solidFill>
            <a:srgbClr val="D9EAD3"/>
          </a:solidFill>
          <a:ln w="9525" cap="flat" cmpd="sng">
            <a:solidFill>
              <a:srgbClr val="1F1F1F"/>
            </a:solidFill>
            <a:prstDash val="dash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marR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1600">
                <a:latin typeface="Roboto"/>
                <a:ea typeface="Roboto"/>
                <a:cs typeface="Roboto"/>
                <a:sym typeface="Roboto"/>
              </a:rPr>
              <a:t>Биллинг</a:t>
            </a:r>
            <a:endParaRPr sz="1600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818" name="Google Shape;818;p36"/>
          <p:cNvSpPr/>
          <p:nvPr/>
        </p:nvSpPr>
        <p:spPr>
          <a:xfrm>
            <a:off x="14727200" y="3012052"/>
            <a:ext cx="1844400" cy="504600"/>
          </a:xfrm>
          <a:prstGeom prst="roundRect">
            <a:avLst>
              <a:gd name="adj" fmla="val 16667"/>
            </a:avLst>
          </a:prstGeom>
          <a:solidFill>
            <a:srgbClr val="D9EAD3"/>
          </a:solidFill>
          <a:ln w="9525" cap="flat" cmpd="sng">
            <a:solidFill>
              <a:srgbClr val="1F1F1F"/>
            </a:solidFill>
            <a:prstDash val="dash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marR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1600">
                <a:latin typeface="Roboto"/>
                <a:ea typeface="Roboto"/>
                <a:cs typeface="Roboto"/>
                <a:sym typeface="Roboto"/>
              </a:rPr>
              <a:t>КСИМ</a:t>
            </a:r>
            <a:endParaRPr sz="1600">
              <a:latin typeface="Roboto"/>
              <a:ea typeface="Roboto"/>
              <a:cs typeface="Roboto"/>
              <a:sym typeface="Roboto"/>
            </a:endParaRPr>
          </a:p>
        </p:txBody>
      </p:sp>
      <p:cxnSp>
        <p:nvCxnSpPr>
          <p:cNvPr id="819" name="Google Shape;819;p36"/>
          <p:cNvCxnSpPr>
            <a:stCxn id="816" idx="3"/>
            <a:endCxn id="817" idx="1"/>
          </p:cNvCxnSpPr>
          <p:nvPr/>
        </p:nvCxnSpPr>
        <p:spPr>
          <a:xfrm rot="10800000" flipH="1">
            <a:off x="11996950" y="3264391"/>
            <a:ext cx="444300" cy="3000"/>
          </a:xfrm>
          <a:prstGeom prst="curvedConnector3">
            <a:avLst>
              <a:gd name="adj1" fmla="val 49994"/>
            </a:avLst>
          </a:prstGeom>
          <a:noFill/>
          <a:ln w="9525" cap="flat" cmpd="sng">
            <a:solidFill>
              <a:srgbClr val="1F1F1F"/>
            </a:solidFill>
            <a:prstDash val="solid"/>
            <a:round/>
            <a:headEnd type="stealth" w="med" len="med"/>
            <a:tailEnd type="stealth" w="med" len="med"/>
          </a:ln>
        </p:spPr>
      </p:cxnSp>
      <p:cxnSp>
        <p:nvCxnSpPr>
          <p:cNvPr id="820" name="Google Shape;820;p36"/>
          <p:cNvCxnSpPr>
            <a:stCxn id="817" idx="3"/>
            <a:endCxn id="818" idx="1"/>
          </p:cNvCxnSpPr>
          <p:nvPr/>
        </p:nvCxnSpPr>
        <p:spPr>
          <a:xfrm>
            <a:off x="14285599" y="3264352"/>
            <a:ext cx="441600" cy="600"/>
          </a:xfrm>
          <a:prstGeom prst="curvedConnector3">
            <a:avLst>
              <a:gd name="adj1" fmla="val 50000"/>
            </a:avLst>
          </a:prstGeom>
          <a:noFill/>
          <a:ln w="9525" cap="flat" cmpd="sng">
            <a:solidFill>
              <a:srgbClr val="1F1F1F"/>
            </a:solidFill>
            <a:prstDash val="solid"/>
            <a:round/>
            <a:headEnd type="stealth" w="med" len="med"/>
            <a:tailEnd type="stealth" w="med" len="med"/>
          </a:ln>
        </p:spPr>
      </p:cxnSp>
      <p:sp>
        <p:nvSpPr>
          <p:cNvPr id="821" name="Google Shape;821;p36"/>
          <p:cNvSpPr txBox="1"/>
          <p:nvPr/>
        </p:nvSpPr>
        <p:spPr>
          <a:xfrm>
            <a:off x="9961999" y="2217459"/>
            <a:ext cx="9072000" cy="72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3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Схема реализации сим-карты </a:t>
            </a:r>
            <a:r>
              <a:rPr lang="ru" sz="2300" b="1">
                <a:solidFill>
                  <a:srgbClr val="FFFFFF"/>
                </a:solidFill>
                <a:highlight>
                  <a:srgbClr val="3B7FF2"/>
                </a:highlight>
                <a:latin typeface="Roboto"/>
                <a:ea typeface="Roboto"/>
                <a:cs typeface="Roboto"/>
                <a:sym typeface="Roboto"/>
              </a:rPr>
              <a:t>(было до 31.12.2024):</a:t>
            </a:r>
            <a:endParaRPr sz="1800">
              <a:solidFill>
                <a:srgbClr val="FFFFFF"/>
              </a:solidFill>
              <a:highlight>
                <a:srgbClr val="3B7FF2"/>
              </a:highlight>
            </a:endParaRPr>
          </a:p>
        </p:txBody>
      </p:sp>
      <p:cxnSp>
        <p:nvCxnSpPr>
          <p:cNvPr id="822" name="Google Shape;822;p36"/>
          <p:cNvCxnSpPr/>
          <p:nvPr/>
        </p:nvCxnSpPr>
        <p:spPr>
          <a:xfrm>
            <a:off x="10158750" y="2831291"/>
            <a:ext cx="8427000" cy="0"/>
          </a:xfrm>
          <a:prstGeom prst="straightConnector1">
            <a:avLst/>
          </a:prstGeom>
          <a:noFill/>
          <a:ln w="9525" cap="flat" cmpd="sng">
            <a:solidFill>
              <a:srgbClr val="595959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23" name="Google Shape;823;p36"/>
          <p:cNvSpPr txBox="1"/>
          <p:nvPr/>
        </p:nvSpPr>
        <p:spPr>
          <a:xfrm>
            <a:off x="9961999" y="3896100"/>
            <a:ext cx="8658000" cy="72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3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Схема реализации сим-карты </a:t>
            </a:r>
            <a:r>
              <a:rPr lang="ru" sz="2300" b="1">
                <a:solidFill>
                  <a:srgbClr val="FFFFFF"/>
                </a:solidFill>
                <a:highlight>
                  <a:srgbClr val="FA4907"/>
                </a:highlight>
                <a:latin typeface="Roboto"/>
                <a:ea typeface="Roboto"/>
                <a:cs typeface="Roboto"/>
                <a:sym typeface="Roboto"/>
              </a:rPr>
              <a:t>(стало с 1.06.2025):</a:t>
            </a:r>
            <a:endParaRPr sz="1800">
              <a:solidFill>
                <a:srgbClr val="FFFFFF"/>
              </a:solidFill>
              <a:highlight>
                <a:srgbClr val="FA4907"/>
              </a:highlight>
            </a:endParaRPr>
          </a:p>
        </p:txBody>
      </p:sp>
      <p:cxnSp>
        <p:nvCxnSpPr>
          <p:cNvPr id="824" name="Google Shape;824;p36"/>
          <p:cNvCxnSpPr/>
          <p:nvPr/>
        </p:nvCxnSpPr>
        <p:spPr>
          <a:xfrm>
            <a:off x="10158750" y="4509932"/>
            <a:ext cx="8348400" cy="0"/>
          </a:xfrm>
          <a:prstGeom prst="straightConnector1">
            <a:avLst/>
          </a:prstGeom>
          <a:noFill/>
          <a:ln w="9525" cap="flat" cmpd="sng">
            <a:solidFill>
              <a:srgbClr val="595959"/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825" name="Google Shape;825;p36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23918525" y="7258695"/>
            <a:ext cx="665999" cy="6659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dk1"/>
        </a:solidFill>
        <a:effectLst/>
      </p:bgPr>
    </p:bg>
    <p:spTree>
      <p:nvGrpSpPr>
        <p:cNvPr id="1" name="Shape 8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oogle Shape;135;p26">
            <a:extLst>
              <a:ext uri="{FF2B5EF4-FFF2-40B4-BE49-F238E27FC236}">
                <a16:creationId xmlns:a16="http://schemas.microsoft.com/office/drawing/2014/main" id="{1E2498D6-5D40-9EA2-5D43-B927F2EFA471}"/>
              </a:ext>
            </a:extLst>
          </p:cNvPr>
          <p:cNvPicPr preferRelativeResize="0"/>
          <p:nvPr/>
        </p:nvPicPr>
        <p:blipFill rotWithShape="1">
          <a:blip r:embed="rId3">
            <a:alphaModFix amt="17000"/>
          </a:blip>
          <a:srcRect l="10785" t="17770" r="69702" b="25089"/>
          <a:stretch/>
        </p:blipFill>
        <p:spPr>
          <a:xfrm>
            <a:off x="1984200" y="-3453777"/>
            <a:ext cx="8185276" cy="97181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Google Shape;137;p26">
            <a:extLst>
              <a:ext uri="{FF2B5EF4-FFF2-40B4-BE49-F238E27FC236}">
                <a16:creationId xmlns:a16="http://schemas.microsoft.com/office/drawing/2014/main" id="{86EEAACB-9C18-C10E-8D49-1FD24239328B}"/>
              </a:ext>
            </a:extLst>
          </p:cNvPr>
          <p:cNvPicPr preferRelativeResize="0"/>
          <p:nvPr/>
        </p:nvPicPr>
        <p:blipFill rotWithShape="1">
          <a:blip r:embed="rId4">
            <a:alphaModFix amt="15000"/>
          </a:blip>
          <a:srcRect l="8846" t="22771" r="72577" b="29530"/>
          <a:stretch/>
        </p:blipFill>
        <p:spPr>
          <a:xfrm>
            <a:off x="18883675" y="-2289825"/>
            <a:ext cx="13012901" cy="13546500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831" name="Google Shape;831;p37"/>
          <p:cNvCxnSpPr/>
          <p:nvPr/>
        </p:nvCxnSpPr>
        <p:spPr>
          <a:xfrm>
            <a:off x="7756106" y="-766125"/>
            <a:ext cx="0" cy="12022800"/>
          </a:xfrm>
          <a:prstGeom prst="straightConnector1">
            <a:avLst/>
          </a:prstGeom>
          <a:noFill/>
          <a:ln w="19050" cap="flat" cmpd="sng">
            <a:solidFill>
              <a:srgbClr val="FFFFFF"/>
            </a:solidFill>
            <a:prstDash val="dash"/>
            <a:round/>
            <a:headEnd type="none" w="med" len="med"/>
            <a:tailEnd type="none" w="med" len="med"/>
          </a:ln>
        </p:spPr>
      </p:cxnSp>
      <p:pic>
        <p:nvPicPr>
          <p:cNvPr id="833" name="Google Shape;833;p37" title="IMG_7624 +.jpg"/>
          <p:cNvPicPr preferRelativeResize="0"/>
          <p:nvPr/>
        </p:nvPicPr>
        <p:blipFill rotWithShape="1">
          <a:blip r:embed="rId5">
            <a:alphaModFix/>
          </a:blip>
          <a:srcRect l="15906" t="1672" r="35891" b="17152"/>
          <a:stretch/>
        </p:blipFill>
        <p:spPr>
          <a:xfrm>
            <a:off x="6588175" y="3486457"/>
            <a:ext cx="2335800" cy="2622000"/>
          </a:xfrm>
          <a:prstGeom prst="roundRect">
            <a:avLst>
              <a:gd name="adj" fmla="val 7141"/>
            </a:avLst>
          </a:prstGeom>
          <a:noFill/>
          <a:ln>
            <a:noFill/>
          </a:ln>
        </p:spPr>
      </p:pic>
      <p:cxnSp>
        <p:nvCxnSpPr>
          <p:cNvPr id="834" name="Google Shape;834;p37"/>
          <p:cNvCxnSpPr/>
          <p:nvPr/>
        </p:nvCxnSpPr>
        <p:spPr>
          <a:xfrm>
            <a:off x="10956506" y="-461325"/>
            <a:ext cx="0" cy="12022800"/>
          </a:xfrm>
          <a:prstGeom prst="straightConnector1">
            <a:avLst/>
          </a:prstGeom>
          <a:noFill/>
          <a:ln w="19050" cap="flat" cmpd="sng">
            <a:solidFill>
              <a:srgbClr val="FFFFFF"/>
            </a:solidFill>
            <a:prstDash val="dash"/>
            <a:round/>
            <a:headEnd type="none" w="med" len="med"/>
            <a:tailEnd type="none" w="med" len="med"/>
          </a:ln>
        </p:spPr>
      </p:cxnSp>
      <p:pic>
        <p:nvPicPr>
          <p:cNvPr id="835" name="Google Shape;835;p37" title="IMG_7813 + (1).jpg"/>
          <p:cNvPicPr preferRelativeResize="0"/>
          <p:nvPr/>
        </p:nvPicPr>
        <p:blipFill rotWithShape="1">
          <a:blip r:embed="rId6">
            <a:alphaModFix/>
          </a:blip>
          <a:srcRect l="35991" t="31515" r="39453" b="27131"/>
          <a:stretch/>
        </p:blipFill>
        <p:spPr>
          <a:xfrm>
            <a:off x="9787413" y="7158488"/>
            <a:ext cx="2335800" cy="2622000"/>
          </a:xfrm>
          <a:prstGeom prst="roundRect">
            <a:avLst>
              <a:gd name="adj" fmla="val 9046"/>
            </a:avLst>
          </a:prstGeom>
          <a:noFill/>
          <a:ln>
            <a:noFill/>
          </a:ln>
        </p:spPr>
      </p:pic>
      <p:sp>
        <p:nvSpPr>
          <p:cNvPr id="836" name="Google Shape;836;p37"/>
          <p:cNvSpPr txBox="1"/>
          <p:nvPr/>
        </p:nvSpPr>
        <p:spPr>
          <a:xfrm>
            <a:off x="12819809" y="7418169"/>
            <a:ext cx="8701800" cy="1354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Arial"/>
              <a:buNone/>
            </a:pPr>
            <a:r>
              <a:rPr lang="ru" sz="120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endParaRPr sz="1200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Arial"/>
              <a:buNone/>
            </a:pPr>
            <a:r>
              <a:rPr lang="ru" sz="5200" b="1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Спасибо за внимание</a:t>
            </a:r>
            <a:endParaRPr sz="3800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837" name="Google Shape;837;p37"/>
          <p:cNvSpPr txBox="1"/>
          <p:nvPr/>
        </p:nvSpPr>
        <p:spPr>
          <a:xfrm>
            <a:off x="15596222" y="9075406"/>
            <a:ext cx="10239600" cy="646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sp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80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Июль 2025 года</a:t>
            </a:r>
            <a:endParaRPr sz="1800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pic>
        <p:nvPicPr>
          <p:cNvPr id="838" name="Google Shape;838;p37"/>
          <p:cNvPicPr preferRelativeResize="0"/>
          <p:nvPr/>
        </p:nvPicPr>
        <p:blipFill rotWithShape="1">
          <a:blip r:embed="rId7">
            <a:alphaModFix/>
          </a:blip>
          <a:srcRect l="14471" r="37497" b="16631"/>
          <a:stretch/>
        </p:blipFill>
        <p:spPr>
          <a:xfrm>
            <a:off x="9822213" y="4119493"/>
            <a:ext cx="2266200" cy="2622000"/>
          </a:xfrm>
          <a:prstGeom prst="roundRect">
            <a:avLst>
              <a:gd name="adj" fmla="val 9569"/>
            </a:avLst>
          </a:prstGeom>
          <a:noFill/>
          <a:ln>
            <a:noFill/>
          </a:ln>
        </p:spPr>
      </p:pic>
      <p:pic>
        <p:nvPicPr>
          <p:cNvPr id="839" name="Google Shape;839;p37"/>
          <p:cNvPicPr preferRelativeResize="0"/>
          <p:nvPr/>
        </p:nvPicPr>
        <p:blipFill rotWithShape="1">
          <a:blip r:embed="rId8">
            <a:alphaModFix/>
          </a:blip>
          <a:srcRect l="34402" t="35381" r="43072" b="28240"/>
          <a:stretch/>
        </p:blipFill>
        <p:spPr>
          <a:xfrm>
            <a:off x="6588200" y="6686108"/>
            <a:ext cx="2335800" cy="2514600"/>
          </a:xfrm>
          <a:prstGeom prst="roundRect">
            <a:avLst>
              <a:gd name="adj" fmla="val 7503"/>
            </a:avLst>
          </a:prstGeom>
          <a:noFill/>
          <a:ln>
            <a:noFill/>
          </a:ln>
        </p:spPr>
      </p:pic>
      <p:cxnSp>
        <p:nvCxnSpPr>
          <p:cNvPr id="840" name="Google Shape;840;p37"/>
          <p:cNvCxnSpPr/>
          <p:nvPr/>
        </p:nvCxnSpPr>
        <p:spPr>
          <a:xfrm>
            <a:off x="13059378" y="8783558"/>
            <a:ext cx="12613800" cy="0"/>
          </a:xfrm>
          <a:prstGeom prst="straightConnector1">
            <a:avLst/>
          </a:prstGeom>
          <a:noFill/>
          <a:ln w="9525" cap="flat" cmpd="sng">
            <a:solidFill>
              <a:srgbClr val="595959"/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841" name="Google Shape;841;p37"/>
          <p:cNvPicPr preferRelativeResize="0"/>
          <p:nvPr/>
        </p:nvPicPr>
        <p:blipFill rotWithShape="1">
          <a:blip r:embed="rId9">
            <a:alphaModFix/>
          </a:blip>
          <a:srcRect l="24239" t="29967" r="26562" b="29154"/>
          <a:stretch/>
        </p:blipFill>
        <p:spPr>
          <a:xfrm>
            <a:off x="6588200" y="403475"/>
            <a:ext cx="2335800" cy="2587800"/>
          </a:xfrm>
          <a:prstGeom prst="roundRect">
            <a:avLst>
              <a:gd name="adj" fmla="val 9363"/>
            </a:avLst>
          </a:prstGeom>
          <a:noFill/>
          <a:ln>
            <a:noFill/>
          </a:ln>
        </p:spPr>
      </p:pic>
      <p:pic>
        <p:nvPicPr>
          <p:cNvPr id="842" name="Google Shape;842;p37"/>
          <p:cNvPicPr preferRelativeResize="0"/>
          <p:nvPr/>
        </p:nvPicPr>
        <p:blipFill rotWithShape="1">
          <a:blip r:embed="rId10">
            <a:alphaModFix/>
          </a:blip>
          <a:srcRect l="37326" t="7345" r="37326" b="50462"/>
          <a:stretch/>
        </p:blipFill>
        <p:spPr>
          <a:xfrm>
            <a:off x="9823400" y="1206618"/>
            <a:ext cx="2266200" cy="2514600"/>
          </a:xfrm>
          <a:prstGeom prst="roundRect">
            <a:avLst>
              <a:gd name="adj" fmla="val 11311"/>
            </a:avLst>
          </a:prstGeom>
          <a:noFill/>
          <a:ln>
            <a:noFill/>
          </a:ln>
        </p:spPr>
      </p:pic>
      <p:pic>
        <p:nvPicPr>
          <p:cNvPr id="843" name="Google Shape;843;p3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1402578" y="818754"/>
            <a:ext cx="3541199" cy="143573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1325</Words>
  <Application>Microsoft Office PowerPoint</Application>
  <PresentationFormat>Произвольный</PresentationFormat>
  <Paragraphs>481</Paragraphs>
  <Slides>12</Slides>
  <Notes>12</Notes>
  <HiddenSlides>0</HiddenSlides>
  <MMClips>0</MMClips>
  <ScaleCrop>false</ScaleCrop>
  <HeadingPairs>
    <vt:vector size="6" baseType="variant">
      <vt:variant>
        <vt:lpstr>Использованные шрифты</vt:lpstr>
      </vt:variant>
      <vt:variant>
        <vt:i4>6</vt:i4>
      </vt:variant>
      <vt:variant>
        <vt:lpstr>Тема</vt:lpstr>
      </vt:variant>
      <vt:variant>
        <vt:i4>2</vt:i4>
      </vt:variant>
      <vt:variant>
        <vt:lpstr>Заголовки слайдов</vt:lpstr>
      </vt:variant>
      <vt:variant>
        <vt:i4>12</vt:i4>
      </vt:variant>
    </vt:vector>
  </HeadingPairs>
  <TitlesOfParts>
    <vt:vector size="20" baseType="lpstr">
      <vt:lpstr>Roboto ExtraBold</vt:lpstr>
      <vt:lpstr>Montserrat SemiBold</vt:lpstr>
      <vt:lpstr>Arial</vt:lpstr>
      <vt:lpstr>Montserrat</vt:lpstr>
      <vt:lpstr>Calibri</vt:lpstr>
      <vt:lpstr>Roboto</vt:lpstr>
      <vt:lpstr>Simple Light</vt:lpstr>
      <vt:lpstr>Тема Office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Ильнар</dc:creator>
  <cp:lastModifiedBy>Ильнар</cp:lastModifiedBy>
  <cp:revision>1</cp:revision>
  <dcterms:modified xsi:type="dcterms:W3CDTF">2025-07-09T06:08:37Z</dcterms:modified>
</cp:coreProperties>
</file>